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257" r:id="rId3"/>
    <p:sldId id="318" r:id="rId4"/>
    <p:sldId id="258" r:id="rId5"/>
    <p:sldId id="289" r:id="rId6"/>
    <p:sldId id="267" r:id="rId7"/>
    <p:sldId id="293" r:id="rId8"/>
    <p:sldId id="292" r:id="rId9"/>
    <p:sldId id="290" r:id="rId10"/>
    <p:sldId id="294" r:id="rId11"/>
    <p:sldId id="295" r:id="rId12"/>
    <p:sldId id="296" r:id="rId13"/>
    <p:sldId id="297" r:id="rId14"/>
    <p:sldId id="298" r:id="rId15"/>
    <p:sldId id="299" r:id="rId16"/>
    <p:sldId id="301" r:id="rId17"/>
    <p:sldId id="302" r:id="rId18"/>
    <p:sldId id="304" r:id="rId19"/>
    <p:sldId id="305" r:id="rId20"/>
    <p:sldId id="312" r:id="rId21"/>
    <p:sldId id="306" r:id="rId22"/>
    <p:sldId id="307" r:id="rId23"/>
    <p:sldId id="311" r:id="rId24"/>
    <p:sldId id="308" r:id="rId25"/>
    <p:sldId id="313" r:id="rId26"/>
    <p:sldId id="314" r:id="rId27"/>
    <p:sldId id="315" r:id="rId28"/>
    <p:sldId id="316" r:id="rId29"/>
    <p:sldId id="329" r:id="rId30"/>
    <p:sldId id="321" r:id="rId31"/>
    <p:sldId id="319" r:id="rId32"/>
    <p:sldId id="320" r:id="rId33"/>
    <p:sldId id="323" r:id="rId34"/>
    <p:sldId id="322" r:id="rId35"/>
    <p:sldId id="324" r:id="rId36"/>
    <p:sldId id="325" r:id="rId37"/>
    <p:sldId id="326" r:id="rId38"/>
    <p:sldId id="327" r:id="rId39"/>
    <p:sldId id="330" r:id="rId40"/>
    <p:sldId id="331" r:id="rId41"/>
    <p:sldId id="332" r:id="rId42"/>
    <p:sldId id="333" r:id="rId43"/>
    <p:sldId id="328" r:id="rId44"/>
    <p:sldId id="259" r:id="rId45"/>
    <p:sldId id="269" r:id="rId46"/>
    <p:sldId id="271" r:id="rId47"/>
    <p:sldId id="260" r:id="rId48"/>
    <p:sldId id="272" r:id="rId49"/>
    <p:sldId id="276" r:id="rId50"/>
    <p:sldId id="261" r:id="rId51"/>
    <p:sldId id="273" r:id="rId52"/>
    <p:sldId id="282" r:id="rId53"/>
    <p:sldId id="283" r:id="rId54"/>
    <p:sldId id="262" r:id="rId55"/>
    <p:sldId id="278" r:id="rId56"/>
    <p:sldId id="285" r:id="rId57"/>
    <p:sldId id="286" r:id="rId58"/>
    <p:sldId id="263" r:id="rId59"/>
    <p:sldId id="287" r:id="rId60"/>
    <p:sldId id="281" r:id="rId61"/>
    <p:sldId id="265" r:id="rId62"/>
    <p:sldId id="303"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D3771A7-59DE-46F9-9425-C316430A1205}">
          <p14:sldIdLst>
            <p14:sldId id="256"/>
            <p14:sldId id="257"/>
            <p14:sldId id="318"/>
            <p14:sldId id="258"/>
          </p14:sldIdLst>
        </p14:section>
        <p14:section name="直线的扫描转换" id="{E16583BB-6229-4759-8EF1-255FC415F3D5}">
          <p14:sldIdLst>
            <p14:sldId id="289"/>
            <p14:sldId id="267"/>
            <p14:sldId id="293"/>
            <p14:sldId id="292"/>
            <p14:sldId id="290"/>
            <p14:sldId id="294"/>
            <p14:sldId id="295"/>
          </p14:sldIdLst>
        </p14:section>
        <p14:section name="圆的扫描转换" id="{4BB0F147-F73C-46EF-A757-EF237DE3E16C}">
          <p14:sldIdLst>
            <p14:sldId id="296"/>
            <p14:sldId id="297"/>
            <p14:sldId id="298"/>
            <p14:sldId id="299"/>
            <p14:sldId id="301"/>
            <p14:sldId id="302"/>
            <p14:sldId id="304"/>
          </p14:sldIdLst>
        </p14:section>
        <p14:section name="填充" id="{14D5C4BB-C769-4F5D-8AE0-2F8EC4C1435A}">
          <p14:sldIdLst>
            <p14:sldId id="305"/>
            <p14:sldId id="312"/>
            <p14:sldId id="306"/>
            <p14:sldId id="307"/>
            <p14:sldId id="311"/>
            <p14:sldId id="308"/>
            <p14:sldId id="313"/>
            <p14:sldId id="314"/>
            <p14:sldId id="315"/>
            <p14:sldId id="316"/>
            <p14:sldId id="329"/>
            <p14:sldId id="321"/>
            <p14:sldId id="319"/>
            <p14:sldId id="320"/>
          </p14:sldIdLst>
        </p14:section>
        <p14:section name="裁剪" id="{C9536192-F4FF-43A2-AA20-C16476C0B332}">
          <p14:sldIdLst>
            <p14:sldId id="323"/>
            <p14:sldId id="322"/>
            <p14:sldId id="324"/>
            <p14:sldId id="325"/>
            <p14:sldId id="326"/>
            <p14:sldId id="327"/>
            <p14:sldId id="330"/>
            <p14:sldId id="331"/>
            <p14:sldId id="332"/>
            <p14:sldId id="333"/>
            <p14:sldId id="328"/>
            <p14:sldId id="259"/>
            <p14:sldId id="269"/>
            <p14:sldId id="271"/>
            <p14:sldId id="260"/>
            <p14:sldId id="272"/>
            <p14:sldId id="276"/>
            <p14:sldId id="261"/>
            <p14:sldId id="273"/>
            <p14:sldId id="282"/>
            <p14:sldId id="283"/>
            <p14:sldId id="262"/>
            <p14:sldId id="278"/>
            <p14:sldId id="285"/>
            <p14:sldId id="286"/>
            <p14:sldId id="263"/>
            <p14:sldId id="287"/>
            <p14:sldId id="281"/>
            <p14:sldId id="265"/>
          </p14:sldIdLst>
        </p14:section>
        <p14:section name="结尾" id="{6C66711A-B75E-4204-8EBD-C0C3A2299B39}">
          <p14:sldIdLst>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p:cViewPr varScale="1">
        <p:scale>
          <a:sx n="71" d="100"/>
          <a:sy n="71" d="100"/>
        </p:scale>
        <p:origin x="900" y="7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B1F30-A2C1-478C-9FA2-073D4DC48B7D}" type="datetimeFigureOut">
              <a:rPr lang="zh-CN" altLang="en-US" smtClean="0"/>
              <a:t>2021/5/9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AEFF8-A9D6-4BDA-A24A-832BDB70C229}" type="slidenum">
              <a:rPr lang="zh-CN" altLang="en-US" smtClean="0"/>
              <a:t>‹#›</a:t>
            </a:fld>
            <a:endParaRPr lang="zh-CN" altLang="en-US"/>
          </a:p>
        </p:txBody>
      </p:sp>
    </p:spTree>
    <p:extLst>
      <p:ext uri="{BB962C8B-B14F-4D97-AF65-F5344CB8AC3E}">
        <p14:creationId xmlns:p14="http://schemas.microsoft.com/office/powerpoint/2010/main" val="1844699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a:t>
            </a:fld>
            <a:endParaRPr lang="zh-CN" altLang="en-US"/>
          </a:p>
        </p:txBody>
      </p:sp>
    </p:spTree>
    <p:extLst>
      <p:ext uri="{BB962C8B-B14F-4D97-AF65-F5344CB8AC3E}">
        <p14:creationId xmlns:p14="http://schemas.microsoft.com/office/powerpoint/2010/main" val="2343906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10</a:t>
            </a:fld>
            <a:endParaRPr lang="zh-CN" altLang="en-US"/>
          </a:p>
        </p:txBody>
      </p:sp>
    </p:spTree>
    <p:extLst>
      <p:ext uri="{BB962C8B-B14F-4D97-AF65-F5344CB8AC3E}">
        <p14:creationId xmlns:p14="http://schemas.microsoft.com/office/powerpoint/2010/main" val="53759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11</a:t>
            </a:fld>
            <a:endParaRPr lang="zh-CN" altLang="en-US"/>
          </a:p>
        </p:txBody>
      </p:sp>
    </p:spTree>
    <p:extLst>
      <p:ext uri="{BB962C8B-B14F-4D97-AF65-F5344CB8AC3E}">
        <p14:creationId xmlns:p14="http://schemas.microsoft.com/office/powerpoint/2010/main" val="354253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12</a:t>
            </a:fld>
            <a:endParaRPr lang="zh-CN" altLang="en-US"/>
          </a:p>
        </p:txBody>
      </p:sp>
    </p:spTree>
    <p:extLst>
      <p:ext uri="{BB962C8B-B14F-4D97-AF65-F5344CB8AC3E}">
        <p14:creationId xmlns:p14="http://schemas.microsoft.com/office/powerpoint/2010/main" val="190734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13</a:t>
            </a:fld>
            <a:endParaRPr lang="zh-CN" altLang="en-US"/>
          </a:p>
        </p:txBody>
      </p:sp>
    </p:spTree>
    <p:extLst>
      <p:ext uri="{BB962C8B-B14F-4D97-AF65-F5344CB8AC3E}">
        <p14:creationId xmlns:p14="http://schemas.microsoft.com/office/powerpoint/2010/main" val="90003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14</a:t>
            </a:fld>
            <a:endParaRPr lang="zh-CN" altLang="en-US"/>
          </a:p>
        </p:txBody>
      </p:sp>
    </p:spTree>
    <p:extLst>
      <p:ext uri="{BB962C8B-B14F-4D97-AF65-F5344CB8AC3E}">
        <p14:creationId xmlns:p14="http://schemas.microsoft.com/office/powerpoint/2010/main" val="344539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15</a:t>
            </a:fld>
            <a:endParaRPr lang="zh-CN" altLang="en-US"/>
          </a:p>
        </p:txBody>
      </p:sp>
    </p:spTree>
    <p:extLst>
      <p:ext uri="{BB962C8B-B14F-4D97-AF65-F5344CB8AC3E}">
        <p14:creationId xmlns:p14="http://schemas.microsoft.com/office/powerpoint/2010/main" val="329181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16</a:t>
            </a:fld>
            <a:endParaRPr lang="zh-CN" altLang="en-US"/>
          </a:p>
        </p:txBody>
      </p:sp>
    </p:spTree>
    <p:extLst>
      <p:ext uri="{BB962C8B-B14F-4D97-AF65-F5344CB8AC3E}">
        <p14:creationId xmlns:p14="http://schemas.microsoft.com/office/powerpoint/2010/main" val="1146110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17</a:t>
            </a:fld>
            <a:endParaRPr lang="zh-CN" altLang="en-US"/>
          </a:p>
        </p:txBody>
      </p:sp>
    </p:spTree>
    <p:extLst>
      <p:ext uri="{BB962C8B-B14F-4D97-AF65-F5344CB8AC3E}">
        <p14:creationId xmlns:p14="http://schemas.microsoft.com/office/powerpoint/2010/main" val="3423365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18</a:t>
            </a:fld>
            <a:endParaRPr lang="zh-CN" altLang="en-US"/>
          </a:p>
        </p:txBody>
      </p:sp>
    </p:spTree>
    <p:extLst>
      <p:ext uri="{BB962C8B-B14F-4D97-AF65-F5344CB8AC3E}">
        <p14:creationId xmlns:p14="http://schemas.microsoft.com/office/powerpoint/2010/main" val="88131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19</a:t>
            </a:fld>
            <a:endParaRPr lang="zh-CN" altLang="en-US"/>
          </a:p>
        </p:txBody>
      </p:sp>
    </p:spTree>
    <p:extLst>
      <p:ext uri="{BB962C8B-B14F-4D97-AF65-F5344CB8AC3E}">
        <p14:creationId xmlns:p14="http://schemas.microsoft.com/office/powerpoint/2010/main" val="58219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a:t>
            </a:fld>
            <a:endParaRPr lang="zh-CN" altLang="en-US"/>
          </a:p>
        </p:txBody>
      </p:sp>
    </p:spTree>
    <p:extLst>
      <p:ext uri="{BB962C8B-B14F-4D97-AF65-F5344CB8AC3E}">
        <p14:creationId xmlns:p14="http://schemas.microsoft.com/office/powerpoint/2010/main" val="1487193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20</a:t>
            </a:fld>
            <a:endParaRPr lang="zh-CN" altLang="en-US"/>
          </a:p>
        </p:txBody>
      </p:sp>
    </p:spTree>
    <p:extLst>
      <p:ext uri="{BB962C8B-B14F-4D97-AF65-F5344CB8AC3E}">
        <p14:creationId xmlns:p14="http://schemas.microsoft.com/office/powerpoint/2010/main" val="1457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21</a:t>
            </a:fld>
            <a:endParaRPr lang="zh-CN" altLang="en-US"/>
          </a:p>
        </p:txBody>
      </p:sp>
    </p:spTree>
    <p:extLst>
      <p:ext uri="{BB962C8B-B14F-4D97-AF65-F5344CB8AC3E}">
        <p14:creationId xmlns:p14="http://schemas.microsoft.com/office/powerpoint/2010/main" val="3344430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22</a:t>
            </a:fld>
            <a:endParaRPr lang="zh-CN" altLang="en-US"/>
          </a:p>
        </p:txBody>
      </p:sp>
    </p:spTree>
    <p:extLst>
      <p:ext uri="{BB962C8B-B14F-4D97-AF65-F5344CB8AC3E}">
        <p14:creationId xmlns:p14="http://schemas.microsoft.com/office/powerpoint/2010/main" val="2329147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23</a:t>
            </a:fld>
            <a:endParaRPr lang="zh-CN" altLang="en-US"/>
          </a:p>
        </p:txBody>
      </p:sp>
    </p:spTree>
    <p:extLst>
      <p:ext uri="{BB962C8B-B14F-4D97-AF65-F5344CB8AC3E}">
        <p14:creationId xmlns:p14="http://schemas.microsoft.com/office/powerpoint/2010/main" val="374977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24</a:t>
            </a:fld>
            <a:endParaRPr lang="zh-CN" altLang="en-US"/>
          </a:p>
        </p:txBody>
      </p:sp>
    </p:spTree>
    <p:extLst>
      <p:ext uri="{BB962C8B-B14F-4D97-AF65-F5344CB8AC3E}">
        <p14:creationId xmlns:p14="http://schemas.microsoft.com/office/powerpoint/2010/main" val="2708523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25</a:t>
            </a:fld>
            <a:endParaRPr lang="zh-CN" altLang="en-US"/>
          </a:p>
        </p:txBody>
      </p:sp>
    </p:spTree>
    <p:extLst>
      <p:ext uri="{BB962C8B-B14F-4D97-AF65-F5344CB8AC3E}">
        <p14:creationId xmlns:p14="http://schemas.microsoft.com/office/powerpoint/2010/main" val="2898627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26</a:t>
            </a:fld>
            <a:endParaRPr lang="zh-CN" altLang="en-US"/>
          </a:p>
        </p:txBody>
      </p:sp>
    </p:spTree>
    <p:extLst>
      <p:ext uri="{BB962C8B-B14F-4D97-AF65-F5344CB8AC3E}">
        <p14:creationId xmlns:p14="http://schemas.microsoft.com/office/powerpoint/2010/main" val="387257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27</a:t>
            </a:fld>
            <a:endParaRPr lang="zh-CN" altLang="en-US"/>
          </a:p>
        </p:txBody>
      </p:sp>
    </p:spTree>
    <p:extLst>
      <p:ext uri="{BB962C8B-B14F-4D97-AF65-F5344CB8AC3E}">
        <p14:creationId xmlns:p14="http://schemas.microsoft.com/office/powerpoint/2010/main" val="3157649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28</a:t>
            </a:fld>
            <a:endParaRPr lang="zh-CN" altLang="en-US"/>
          </a:p>
        </p:txBody>
      </p:sp>
    </p:spTree>
    <p:extLst>
      <p:ext uri="{BB962C8B-B14F-4D97-AF65-F5344CB8AC3E}">
        <p14:creationId xmlns:p14="http://schemas.microsoft.com/office/powerpoint/2010/main" val="1718645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29</a:t>
            </a:fld>
            <a:endParaRPr lang="zh-CN" altLang="en-US"/>
          </a:p>
        </p:txBody>
      </p:sp>
    </p:spTree>
    <p:extLst>
      <p:ext uri="{BB962C8B-B14F-4D97-AF65-F5344CB8AC3E}">
        <p14:creationId xmlns:p14="http://schemas.microsoft.com/office/powerpoint/2010/main" val="3650988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a:t>
            </a:fld>
            <a:endParaRPr lang="zh-CN" altLang="en-US"/>
          </a:p>
        </p:txBody>
      </p:sp>
    </p:spTree>
    <p:extLst>
      <p:ext uri="{BB962C8B-B14F-4D97-AF65-F5344CB8AC3E}">
        <p14:creationId xmlns:p14="http://schemas.microsoft.com/office/powerpoint/2010/main" val="466172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30</a:t>
            </a:fld>
            <a:endParaRPr lang="zh-CN" altLang="en-US"/>
          </a:p>
        </p:txBody>
      </p:sp>
    </p:spTree>
    <p:extLst>
      <p:ext uri="{BB962C8B-B14F-4D97-AF65-F5344CB8AC3E}">
        <p14:creationId xmlns:p14="http://schemas.microsoft.com/office/powerpoint/2010/main" val="2337676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31</a:t>
            </a:fld>
            <a:endParaRPr lang="zh-CN" altLang="en-US"/>
          </a:p>
        </p:txBody>
      </p:sp>
    </p:spTree>
    <p:extLst>
      <p:ext uri="{BB962C8B-B14F-4D97-AF65-F5344CB8AC3E}">
        <p14:creationId xmlns:p14="http://schemas.microsoft.com/office/powerpoint/2010/main" val="416278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32</a:t>
            </a:fld>
            <a:endParaRPr lang="zh-CN" altLang="en-US"/>
          </a:p>
        </p:txBody>
      </p:sp>
    </p:spTree>
    <p:extLst>
      <p:ext uri="{BB962C8B-B14F-4D97-AF65-F5344CB8AC3E}">
        <p14:creationId xmlns:p14="http://schemas.microsoft.com/office/powerpoint/2010/main" val="286126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33</a:t>
            </a:fld>
            <a:endParaRPr lang="zh-CN" altLang="en-US"/>
          </a:p>
        </p:txBody>
      </p:sp>
    </p:spTree>
    <p:extLst>
      <p:ext uri="{BB962C8B-B14F-4D97-AF65-F5344CB8AC3E}">
        <p14:creationId xmlns:p14="http://schemas.microsoft.com/office/powerpoint/2010/main" val="3654452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34</a:t>
            </a:fld>
            <a:endParaRPr lang="zh-CN" altLang="en-US"/>
          </a:p>
        </p:txBody>
      </p:sp>
    </p:spTree>
    <p:extLst>
      <p:ext uri="{BB962C8B-B14F-4D97-AF65-F5344CB8AC3E}">
        <p14:creationId xmlns:p14="http://schemas.microsoft.com/office/powerpoint/2010/main" val="1471951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35</a:t>
            </a:fld>
            <a:endParaRPr lang="zh-CN" altLang="en-US"/>
          </a:p>
        </p:txBody>
      </p:sp>
    </p:spTree>
    <p:extLst>
      <p:ext uri="{BB962C8B-B14F-4D97-AF65-F5344CB8AC3E}">
        <p14:creationId xmlns:p14="http://schemas.microsoft.com/office/powerpoint/2010/main" val="3460983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36</a:t>
            </a:fld>
            <a:endParaRPr lang="zh-CN" altLang="en-US"/>
          </a:p>
        </p:txBody>
      </p:sp>
    </p:spTree>
    <p:extLst>
      <p:ext uri="{BB962C8B-B14F-4D97-AF65-F5344CB8AC3E}">
        <p14:creationId xmlns:p14="http://schemas.microsoft.com/office/powerpoint/2010/main" val="2748499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37</a:t>
            </a:fld>
            <a:endParaRPr lang="zh-CN" altLang="en-US"/>
          </a:p>
        </p:txBody>
      </p:sp>
    </p:spTree>
    <p:extLst>
      <p:ext uri="{BB962C8B-B14F-4D97-AF65-F5344CB8AC3E}">
        <p14:creationId xmlns:p14="http://schemas.microsoft.com/office/powerpoint/2010/main" val="14430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38</a:t>
            </a:fld>
            <a:endParaRPr lang="zh-CN" altLang="en-US"/>
          </a:p>
        </p:txBody>
      </p:sp>
    </p:spTree>
    <p:extLst>
      <p:ext uri="{BB962C8B-B14F-4D97-AF65-F5344CB8AC3E}">
        <p14:creationId xmlns:p14="http://schemas.microsoft.com/office/powerpoint/2010/main" val="2616251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39</a:t>
            </a:fld>
            <a:endParaRPr lang="zh-CN" altLang="en-US"/>
          </a:p>
        </p:txBody>
      </p:sp>
    </p:spTree>
    <p:extLst>
      <p:ext uri="{BB962C8B-B14F-4D97-AF65-F5344CB8AC3E}">
        <p14:creationId xmlns:p14="http://schemas.microsoft.com/office/powerpoint/2010/main" val="138487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a:t>
            </a:fld>
            <a:endParaRPr lang="zh-CN" altLang="en-US"/>
          </a:p>
        </p:txBody>
      </p:sp>
    </p:spTree>
    <p:extLst>
      <p:ext uri="{BB962C8B-B14F-4D97-AF65-F5344CB8AC3E}">
        <p14:creationId xmlns:p14="http://schemas.microsoft.com/office/powerpoint/2010/main" val="1737444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40</a:t>
            </a:fld>
            <a:endParaRPr lang="zh-CN" altLang="en-US"/>
          </a:p>
        </p:txBody>
      </p:sp>
    </p:spTree>
    <p:extLst>
      <p:ext uri="{BB962C8B-B14F-4D97-AF65-F5344CB8AC3E}">
        <p14:creationId xmlns:p14="http://schemas.microsoft.com/office/powerpoint/2010/main" val="3756368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41</a:t>
            </a:fld>
            <a:endParaRPr lang="zh-CN" altLang="en-US"/>
          </a:p>
        </p:txBody>
      </p:sp>
    </p:spTree>
    <p:extLst>
      <p:ext uri="{BB962C8B-B14F-4D97-AF65-F5344CB8AC3E}">
        <p14:creationId xmlns:p14="http://schemas.microsoft.com/office/powerpoint/2010/main" val="3034746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42</a:t>
            </a:fld>
            <a:endParaRPr lang="zh-CN" altLang="en-US"/>
          </a:p>
        </p:txBody>
      </p:sp>
    </p:spTree>
    <p:extLst>
      <p:ext uri="{BB962C8B-B14F-4D97-AF65-F5344CB8AC3E}">
        <p14:creationId xmlns:p14="http://schemas.microsoft.com/office/powerpoint/2010/main" val="1078026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43</a:t>
            </a:fld>
            <a:endParaRPr lang="zh-CN" altLang="en-US"/>
          </a:p>
        </p:txBody>
      </p:sp>
    </p:spTree>
    <p:extLst>
      <p:ext uri="{BB962C8B-B14F-4D97-AF65-F5344CB8AC3E}">
        <p14:creationId xmlns:p14="http://schemas.microsoft.com/office/powerpoint/2010/main" val="2961797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44</a:t>
            </a:fld>
            <a:endParaRPr lang="zh-CN" altLang="en-US"/>
          </a:p>
        </p:txBody>
      </p:sp>
    </p:spTree>
    <p:extLst>
      <p:ext uri="{BB962C8B-B14F-4D97-AF65-F5344CB8AC3E}">
        <p14:creationId xmlns:p14="http://schemas.microsoft.com/office/powerpoint/2010/main" val="2283597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45</a:t>
            </a:fld>
            <a:endParaRPr lang="zh-CN" altLang="en-US"/>
          </a:p>
        </p:txBody>
      </p:sp>
    </p:spTree>
    <p:extLst>
      <p:ext uri="{BB962C8B-B14F-4D97-AF65-F5344CB8AC3E}">
        <p14:creationId xmlns:p14="http://schemas.microsoft.com/office/powerpoint/2010/main" val="946790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46</a:t>
            </a:fld>
            <a:endParaRPr lang="zh-CN" altLang="en-US"/>
          </a:p>
        </p:txBody>
      </p:sp>
    </p:spTree>
    <p:extLst>
      <p:ext uri="{BB962C8B-B14F-4D97-AF65-F5344CB8AC3E}">
        <p14:creationId xmlns:p14="http://schemas.microsoft.com/office/powerpoint/2010/main" val="168446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47</a:t>
            </a:fld>
            <a:endParaRPr lang="zh-CN" altLang="en-US"/>
          </a:p>
        </p:txBody>
      </p:sp>
    </p:spTree>
    <p:extLst>
      <p:ext uri="{BB962C8B-B14F-4D97-AF65-F5344CB8AC3E}">
        <p14:creationId xmlns:p14="http://schemas.microsoft.com/office/powerpoint/2010/main" val="2518595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48</a:t>
            </a:fld>
            <a:endParaRPr lang="zh-CN" altLang="en-US"/>
          </a:p>
        </p:txBody>
      </p:sp>
    </p:spTree>
    <p:extLst>
      <p:ext uri="{BB962C8B-B14F-4D97-AF65-F5344CB8AC3E}">
        <p14:creationId xmlns:p14="http://schemas.microsoft.com/office/powerpoint/2010/main" val="525577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49</a:t>
            </a:fld>
            <a:endParaRPr lang="zh-CN" altLang="en-US"/>
          </a:p>
        </p:txBody>
      </p:sp>
    </p:spTree>
    <p:extLst>
      <p:ext uri="{BB962C8B-B14F-4D97-AF65-F5344CB8AC3E}">
        <p14:creationId xmlns:p14="http://schemas.microsoft.com/office/powerpoint/2010/main" val="190286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a:t>
            </a:fld>
            <a:endParaRPr lang="zh-CN" altLang="en-US"/>
          </a:p>
        </p:txBody>
      </p:sp>
    </p:spTree>
    <p:extLst>
      <p:ext uri="{BB962C8B-B14F-4D97-AF65-F5344CB8AC3E}">
        <p14:creationId xmlns:p14="http://schemas.microsoft.com/office/powerpoint/2010/main" val="1875473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50</a:t>
            </a:fld>
            <a:endParaRPr lang="zh-CN" altLang="en-US"/>
          </a:p>
        </p:txBody>
      </p:sp>
    </p:spTree>
    <p:extLst>
      <p:ext uri="{BB962C8B-B14F-4D97-AF65-F5344CB8AC3E}">
        <p14:creationId xmlns:p14="http://schemas.microsoft.com/office/powerpoint/2010/main" val="1763423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51</a:t>
            </a:fld>
            <a:endParaRPr lang="zh-CN" altLang="en-US"/>
          </a:p>
        </p:txBody>
      </p:sp>
    </p:spTree>
    <p:extLst>
      <p:ext uri="{BB962C8B-B14F-4D97-AF65-F5344CB8AC3E}">
        <p14:creationId xmlns:p14="http://schemas.microsoft.com/office/powerpoint/2010/main" val="895063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52</a:t>
            </a:fld>
            <a:endParaRPr lang="zh-CN" altLang="en-US"/>
          </a:p>
        </p:txBody>
      </p:sp>
    </p:spTree>
    <p:extLst>
      <p:ext uri="{BB962C8B-B14F-4D97-AF65-F5344CB8AC3E}">
        <p14:creationId xmlns:p14="http://schemas.microsoft.com/office/powerpoint/2010/main" val="1956519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53</a:t>
            </a:fld>
            <a:endParaRPr lang="zh-CN" altLang="en-US"/>
          </a:p>
        </p:txBody>
      </p:sp>
    </p:spTree>
    <p:extLst>
      <p:ext uri="{BB962C8B-B14F-4D97-AF65-F5344CB8AC3E}">
        <p14:creationId xmlns:p14="http://schemas.microsoft.com/office/powerpoint/2010/main" val="2073091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54</a:t>
            </a:fld>
            <a:endParaRPr lang="zh-CN" altLang="en-US"/>
          </a:p>
        </p:txBody>
      </p:sp>
    </p:spTree>
    <p:extLst>
      <p:ext uri="{BB962C8B-B14F-4D97-AF65-F5344CB8AC3E}">
        <p14:creationId xmlns:p14="http://schemas.microsoft.com/office/powerpoint/2010/main" val="3005540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55</a:t>
            </a:fld>
            <a:endParaRPr lang="zh-CN" altLang="en-US"/>
          </a:p>
        </p:txBody>
      </p:sp>
    </p:spTree>
    <p:extLst>
      <p:ext uri="{BB962C8B-B14F-4D97-AF65-F5344CB8AC3E}">
        <p14:creationId xmlns:p14="http://schemas.microsoft.com/office/powerpoint/2010/main" val="67190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56</a:t>
            </a:fld>
            <a:endParaRPr lang="zh-CN" altLang="en-US"/>
          </a:p>
        </p:txBody>
      </p:sp>
    </p:spTree>
    <p:extLst>
      <p:ext uri="{BB962C8B-B14F-4D97-AF65-F5344CB8AC3E}">
        <p14:creationId xmlns:p14="http://schemas.microsoft.com/office/powerpoint/2010/main" val="1711729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57</a:t>
            </a:fld>
            <a:endParaRPr lang="zh-CN" altLang="en-US"/>
          </a:p>
        </p:txBody>
      </p:sp>
    </p:spTree>
    <p:extLst>
      <p:ext uri="{BB962C8B-B14F-4D97-AF65-F5344CB8AC3E}">
        <p14:creationId xmlns:p14="http://schemas.microsoft.com/office/powerpoint/2010/main" val="7986044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58</a:t>
            </a:fld>
            <a:endParaRPr lang="zh-CN" altLang="en-US"/>
          </a:p>
        </p:txBody>
      </p:sp>
    </p:spTree>
    <p:extLst>
      <p:ext uri="{BB962C8B-B14F-4D97-AF65-F5344CB8AC3E}">
        <p14:creationId xmlns:p14="http://schemas.microsoft.com/office/powerpoint/2010/main" val="18585485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59</a:t>
            </a:fld>
            <a:endParaRPr lang="zh-CN" altLang="en-US"/>
          </a:p>
        </p:txBody>
      </p:sp>
    </p:spTree>
    <p:extLst>
      <p:ext uri="{BB962C8B-B14F-4D97-AF65-F5344CB8AC3E}">
        <p14:creationId xmlns:p14="http://schemas.microsoft.com/office/powerpoint/2010/main" val="1149635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6</a:t>
            </a:fld>
            <a:endParaRPr lang="zh-CN" altLang="en-US"/>
          </a:p>
        </p:txBody>
      </p:sp>
    </p:spTree>
    <p:extLst>
      <p:ext uri="{BB962C8B-B14F-4D97-AF65-F5344CB8AC3E}">
        <p14:creationId xmlns:p14="http://schemas.microsoft.com/office/powerpoint/2010/main" val="2341608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60</a:t>
            </a:fld>
            <a:endParaRPr lang="zh-CN" altLang="en-US"/>
          </a:p>
        </p:txBody>
      </p:sp>
    </p:spTree>
    <p:extLst>
      <p:ext uri="{BB962C8B-B14F-4D97-AF65-F5344CB8AC3E}">
        <p14:creationId xmlns:p14="http://schemas.microsoft.com/office/powerpoint/2010/main" val="463021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61</a:t>
            </a:fld>
            <a:endParaRPr lang="zh-CN" altLang="en-US"/>
          </a:p>
        </p:txBody>
      </p:sp>
    </p:spTree>
    <p:extLst>
      <p:ext uri="{BB962C8B-B14F-4D97-AF65-F5344CB8AC3E}">
        <p14:creationId xmlns:p14="http://schemas.microsoft.com/office/powerpoint/2010/main" val="600527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62</a:t>
            </a:fld>
            <a:endParaRPr lang="zh-CN" altLang="en-US"/>
          </a:p>
        </p:txBody>
      </p:sp>
    </p:spTree>
    <p:extLst>
      <p:ext uri="{BB962C8B-B14F-4D97-AF65-F5344CB8AC3E}">
        <p14:creationId xmlns:p14="http://schemas.microsoft.com/office/powerpoint/2010/main" val="351860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7</a:t>
            </a:fld>
            <a:endParaRPr lang="zh-CN" altLang="en-US"/>
          </a:p>
        </p:txBody>
      </p:sp>
    </p:spTree>
    <p:extLst>
      <p:ext uri="{BB962C8B-B14F-4D97-AF65-F5344CB8AC3E}">
        <p14:creationId xmlns:p14="http://schemas.microsoft.com/office/powerpoint/2010/main" val="848499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8</a:t>
            </a:fld>
            <a:endParaRPr lang="zh-CN" altLang="en-US"/>
          </a:p>
        </p:txBody>
      </p:sp>
    </p:spTree>
    <p:extLst>
      <p:ext uri="{BB962C8B-B14F-4D97-AF65-F5344CB8AC3E}">
        <p14:creationId xmlns:p14="http://schemas.microsoft.com/office/powerpoint/2010/main" val="112409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t>9</a:t>
            </a:fld>
            <a:endParaRPr lang="zh-CN" altLang="en-US"/>
          </a:p>
        </p:txBody>
      </p:sp>
    </p:spTree>
    <p:extLst>
      <p:ext uri="{BB962C8B-B14F-4D97-AF65-F5344CB8AC3E}">
        <p14:creationId xmlns:p14="http://schemas.microsoft.com/office/powerpoint/2010/main" val="289050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D46EE5-268D-471D-B947-D13DA9B4CE5A}" type="datetime1">
              <a:rPr lang="zh-CN" altLang="en-US" smtClean="0"/>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A34AF9-1664-4634-98DD-8A193B72BA2B}" type="datetime1">
              <a:rPr lang="zh-CN" altLang="en-US" smtClean="0"/>
              <a:t>2021/5/9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69571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CE156-0F35-4A58-B0EF-48ABD7BC9BC2}" type="datetime1">
              <a:rPr lang="zh-CN" altLang="en-US" smtClean="0"/>
              <a:t>2021/5/9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0.png"/><Relationship Id="rId4" Type="http://schemas.openxmlformats.org/officeDocument/2006/relationships/image" Target="../media/image610.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blog.csdn.net/jiangxinyu/article/details/7911876" TargetMode="External"/><Relationship Id="rId4" Type="http://schemas.openxmlformats.org/officeDocument/2006/relationships/hyperlink" Target="https://www.pianshen.com/article/5140147040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7.png"/><Relationship Id="rId5" Type="http://schemas.microsoft.com/office/2007/relationships/hdphoto" Target="../media/hdphoto1.wdp"/><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0.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30997"/>
          </a:xfrm>
          <a:prstGeom prst="rect">
            <a:avLst/>
          </a:prstGeom>
          <a:noFill/>
        </p:spPr>
        <p:txBody>
          <a:bodyPr wrap="square" rtlCol="0">
            <a:spAutoFit/>
          </a:bodyPr>
          <a:lstStyle/>
          <a:p>
            <a:pPr algn="ctr"/>
            <a:r>
              <a:rPr lang="zh-CN" altLang="en-US" sz="4800" b="1" dirty="0">
                <a:cs typeface="+mn-ea"/>
                <a:sym typeface="+mn-lt"/>
              </a:rPr>
              <a:t>计算机图形学导论</a:t>
            </a:r>
          </a:p>
        </p:txBody>
      </p:sp>
      <p:sp>
        <p:nvSpPr>
          <p:cNvPr id="15" name="文本框 9"/>
          <p:cNvSpPr txBox="1">
            <a:spLocks noChangeArrowheads="1"/>
          </p:cNvSpPr>
          <p:nvPr/>
        </p:nvSpPr>
        <p:spPr bwMode="auto">
          <a:xfrm>
            <a:off x="5451774" y="3551745"/>
            <a:ext cx="51644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3200" b="1" dirty="0">
                <a:cs typeface="+mn-ea"/>
                <a:sym typeface="+mn-lt"/>
              </a:rPr>
              <a:t>二维图元的基本光栅学算法</a:t>
            </a:r>
          </a:p>
        </p:txBody>
      </p:sp>
      <p:grpSp>
        <p:nvGrpSpPr>
          <p:cNvPr id="4" name="组合 3">
            <a:extLst>
              <a:ext uri="{FF2B5EF4-FFF2-40B4-BE49-F238E27FC236}">
                <a16:creationId xmlns:a16="http://schemas.microsoft.com/office/drawing/2014/main" id="{BBFCAA1D-9893-4706-84B6-D875FB5E3529}"/>
              </a:ext>
            </a:extLst>
          </p:cNvPr>
          <p:cNvGrpSpPr/>
          <p:nvPr/>
        </p:nvGrpSpPr>
        <p:grpSpPr>
          <a:xfrm>
            <a:off x="4045831" y="2528899"/>
            <a:ext cx="8153809" cy="1800199"/>
            <a:chOff x="4045831" y="2528899"/>
            <a:chExt cx="8153809" cy="1800199"/>
          </a:xfrm>
        </p:grpSpPr>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grp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9166622" y="5251386"/>
            <a:ext cx="2519362" cy="400110"/>
          </a:xfrm>
          <a:prstGeom prst="rect">
            <a:avLst/>
          </a:prstGeom>
          <a:noFill/>
        </p:spPr>
        <p:txBody>
          <a:bodyPr wrap="square" rtlCol="0">
            <a:spAutoFit/>
          </a:bodyPr>
          <a:lstStyle/>
          <a:p>
            <a:pPr algn="ctr"/>
            <a:r>
              <a:rPr lang="zh-CN" altLang="en-US" sz="2000" b="1" dirty="0">
                <a:solidFill>
                  <a:schemeClr val="bg1"/>
                </a:solidFill>
                <a:cs typeface="+mn-ea"/>
                <a:sym typeface="+mn-lt"/>
              </a:rPr>
              <a:t>汇报人：徐茂军</a:t>
            </a:r>
          </a:p>
        </p:txBody>
      </p:sp>
      <p:pic>
        <p:nvPicPr>
          <p:cNvPr id="20" name="To The Sky官方伴奏(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3227" y="4184419"/>
            <a:ext cx="609600" cy="609600"/>
          </a:xfrm>
          <a:prstGeom prst="rect">
            <a:avLst/>
          </a:prstGeom>
        </p:spPr>
      </p:pic>
    </p:spTree>
    <p:extLst>
      <p:ext uri="{BB962C8B-B14F-4D97-AF65-F5344CB8AC3E}">
        <p14:creationId xmlns:p14="http://schemas.microsoft.com/office/powerpoint/2010/main" val="3905088195"/>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2" presetClass="entr" presetSubtype="1"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up)">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par>
                              <p:cTn id="13" fill="hold">
                                <p:stCondLst>
                                  <p:cond delay="500"/>
                                </p:stCondLst>
                                <p:childTnLst>
                                  <p:par>
                                    <p:cTn id="14" presetID="2" presetClass="entr" presetSubtype="8" fill="hold" grpId="0" nodeType="afterEffect" p14:presetBounceEnd="60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60000">
                                          <p:cBhvr additive="base">
                                            <p:cTn id="16"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14:presetBounceEnd="60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60000">
                                          <p:cBhvr additive="base">
                                            <p:cTn id="21"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47"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2" presetClass="entr" presetSubtype="1"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animEffect transition="in" filter="wipe(up)">
                                          <p:cBhvr>
                                            <p:cTn id="9" dur="500"/>
                                            <p:tgtEl>
                                              <p:spTgt spid="31"/>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47" repeatCount="indefinite" fill="hold" display="0">
                      <p:stCondLst>
                        <p:cond delay="indefinite"/>
                      </p:stCondLst>
                      <p:endCondLst>
                        <p:cond evt="onStopAudio" delay="0">
                          <p:tgtEl>
                            <p:sldTgt/>
                          </p:tgtEl>
                        </p:cond>
                      </p:endCondLst>
                    </p:cTn>
                    <p:tgtEl>
                      <p:spTgt spid="20"/>
                    </p:tgtEl>
                  </p:cMediaNode>
                </p:audio>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Fallback>
  </mc:AlternateContent>
  <p:extLst>
    <p:ext uri="{E180D4A7-C9FB-4DFB-919C-405C955672EB}">
      <p14:showEvtLst xmlns:p14="http://schemas.microsoft.com/office/powerpoint/2010/main">
        <p14:playEvt time="106" objId="20"/>
      </p14:showEvtLst>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10</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E0B096-D8DF-4CD8-BE7F-94B19AEA941D}"/>
                  </a:ext>
                </a:extLst>
              </p:cNvPr>
              <p:cNvSpPr txBox="1"/>
              <p:nvPr/>
            </p:nvSpPr>
            <p:spPr>
              <a:xfrm>
                <a:off x="25065" y="1210576"/>
                <a:ext cx="3240102" cy="783869"/>
              </a:xfrm>
              <a:prstGeom prst="rect">
                <a:avLst/>
              </a:prstGeom>
              <a:noFill/>
            </p:spPr>
            <p:txBody>
              <a:bodyPr wrap="square">
                <a:spAutoFit/>
              </a:bodyPr>
              <a:lstStyle/>
              <a:p>
                <a:r>
                  <a:rPr lang="zh-CN" altLang="en-US" dirty="0"/>
                  <a:t>根据</a:t>
                </a:r>
                <a14:m>
                  <m:oMath xmlns:m="http://schemas.openxmlformats.org/officeDocument/2006/math">
                    <m:r>
                      <a:rPr lang="zh-CN" altLang="en-US" i="1" dirty="0">
                        <a:latin typeface="Cambria Math" panose="02040503050406030204" pitchFamily="18" charset="0"/>
                      </a:rPr>
                      <m:t>点</m:t>
                    </m:r>
                    <m:r>
                      <a:rPr lang="en-US" altLang="zh-CN" b="0" i="1" dirty="0" smtClean="0">
                        <a:latin typeface="Cambria Math" panose="02040503050406030204" pitchFamily="18" charset="0"/>
                      </a:rPr>
                      <m:t> </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+1,</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1</m:t>
                            </m:r>
                          </m:num>
                          <m:den>
                            <m:r>
                              <a:rPr lang="zh-CN" altLang="en-US" i="0" dirty="0">
                                <a:latin typeface="Cambria Math" panose="02040503050406030204" pitchFamily="18" charset="0"/>
                              </a:rPr>
                              <m:t>2</m:t>
                            </m:r>
                          </m:den>
                        </m:f>
                      </m:e>
                    </m:d>
                  </m:oMath>
                </a14:m>
                <a:r>
                  <a:rPr lang="zh-CN" altLang="en-US" dirty="0"/>
                  <a:t>判定</a:t>
                </a:r>
                <a:endParaRPr lang="en-US" altLang="zh-CN" dirty="0"/>
              </a:p>
              <a:p>
                <a:endParaRPr lang="zh-CN" altLang="en-US" dirty="0"/>
              </a:p>
            </p:txBody>
          </p:sp>
        </mc:Choice>
        <mc:Fallback xmlns="">
          <p:sp>
            <p:nvSpPr>
              <p:cNvPr id="16" name="文本框 15">
                <a:extLst>
                  <a:ext uri="{FF2B5EF4-FFF2-40B4-BE49-F238E27FC236}">
                    <a16:creationId xmlns:a16="http://schemas.microsoft.com/office/drawing/2014/main" id="{D0E0B096-D8DF-4CD8-BE7F-94B19AEA941D}"/>
                  </a:ext>
                </a:extLst>
              </p:cNvPr>
              <p:cNvSpPr txBox="1">
                <a:spLocks noRot="1" noChangeAspect="1" noMove="1" noResize="1" noEditPoints="1" noAdjustHandles="1" noChangeArrowheads="1" noChangeShapeType="1" noTextEdit="1"/>
              </p:cNvSpPr>
              <p:nvPr/>
            </p:nvSpPr>
            <p:spPr>
              <a:xfrm>
                <a:off x="25065" y="1210576"/>
                <a:ext cx="3240102" cy="783869"/>
              </a:xfrm>
              <a:prstGeom prst="rect">
                <a:avLst/>
              </a:prstGeom>
              <a:blipFill>
                <a:blip r:embed="rId3"/>
                <a:stretch>
                  <a:fillRect l="-1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CFE4D9-D564-467A-A051-F682455BBB87}"/>
                  </a:ext>
                </a:extLst>
              </p:cNvPr>
              <p:cNvSpPr txBox="1"/>
              <p:nvPr/>
            </p:nvSpPr>
            <p:spPr>
              <a:xfrm>
                <a:off x="335360" y="2260668"/>
                <a:ext cx="4316503" cy="783869"/>
              </a:xfrm>
              <a:prstGeom prst="rect">
                <a:avLst/>
              </a:prstGeom>
              <a:noFill/>
            </p:spPr>
            <p:txBody>
              <a:bodyPr wrap="none" rtlCol="0">
                <a:spAutoFit/>
              </a:bodyPr>
              <a:lstStyle/>
              <a:p>
                <a:r>
                  <a:rPr lang="zh-CN" altLang="en-US" dirty="0"/>
                  <a:t>定义一个 </a:t>
                </a:r>
                <a14:m>
                  <m:oMath xmlns:m="http://schemas.openxmlformats.org/officeDocument/2006/math">
                    <m:r>
                      <a:rPr lang="zh-CN" altLang="en-US" i="1" smtClean="0">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r>
                      <a:rPr lang="en-US" altLang="zh-CN" b="0" i="1" smtClean="0">
                        <a:latin typeface="Cambria Math" panose="02040503050406030204" pitchFamily="18" charset="0"/>
                      </a:rPr>
                      <m:t> </m:t>
                    </m:r>
                  </m:oMath>
                </a14:m>
                <a:endParaRPr lang="en-US" altLang="zh-CN" b="0" dirty="0"/>
              </a:p>
              <a:p>
                <a:r>
                  <a:rPr lang="en-US" altLang="zh-CN" dirty="0"/>
                  <a:t>d &gt; 0 </a:t>
                </a:r>
                <a:r>
                  <a:rPr lang="zh-CN" altLang="en-US" dirty="0"/>
                  <a:t>取</a:t>
                </a:r>
                <a:r>
                  <a:rPr lang="en-US" altLang="zh-CN" dirty="0"/>
                  <a:t>NE , d &lt; 0 </a:t>
                </a:r>
                <a:r>
                  <a:rPr lang="zh-CN" altLang="en-US" dirty="0"/>
                  <a:t>取 </a:t>
                </a:r>
                <a:r>
                  <a:rPr lang="en-US" altLang="zh-CN" dirty="0"/>
                  <a:t>E , d = 0 NE</a:t>
                </a:r>
                <a:r>
                  <a:rPr lang="zh-CN" altLang="en-US" dirty="0"/>
                  <a:t>或者</a:t>
                </a:r>
                <a:r>
                  <a:rPr lang="en-US" altLang="zh-CN" dirty="0"/>
                  <a:t>E </a:t>
                </a:r>
                <a:endParaRPr lang="zh-CN" altLang="en-US" dirty="0"/>
              </a:p>
            </p:txBody>
          </p:sp>
        </mc:Choice>
        <mc:Fallback xmlns="">
          <p:sp>
            <p:nvSpPr>
              <p:cNvPr id="6" name="文本框 5">
                <a:extLst>
                  <a:ext uri="{FF2B5EF4-FFF2-40B4-BE49-F238E27FC236}">
                    <a16:creationId xmlns:a16="http://schemas.microsoft.com/office/drawing/2014/main" id="{4BCFE4D9-D564-467A-A051-F682455BBB87}"/>
                  </a:ext>
                </a:extLst>
              </p:cNvPr>
              <p:cNvSpPr txBox="1">
                <a:spLocks noRot="1" noChangeAspect="1" noMove="1" noResize="1" noEditPoints="1" noAdjustHandles="1" noChangeArrowheads="1" noChangeShapeType="1" noTextEdit="1"/>
              </p:cNvSpPr>
              <p:nvPr/>
            </p:nvSpPr>
            <p:spPr>
              <a:xfrm>
                <a:off x="335360" y="2260668"/>
                <a:ext cx="4316503" cy="783869"/>
              </a:xfrm>
              <a:prstGeom prst="rect">
                <a:avLst/>
              </a:prstGeom>
              <a:blipFill>
                <a:blip r:embed="rId4"/>
                <a:stretch>
                  <a:fillRect l="-1130" r="-424" b="-117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C32B3EA-3C8A-4471-98EB-14BFF0EBA323}"/>
                  </a:ext>
                </a:extLst>
              </p:cNvPr>
              <p:cNvSpPr txBox="1"/>
              <p:nvPr/>
            </p:nvSpPr>
            <p:spPr>
              <a:xfrm>
                <a:off x="335360" y="3738418"/>
                <a:ext cx="5904501"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r>
                        <a:rPr lang="en-US" altLang="zh-CN" b="0" i="0" smtClean="0">
                          <a:latin typeface="Cambria Math" panose="02040503050406030204" pitchFamily="18" charset="0"/>
                        </a:rPr>
                        <m:t>=</m:t>
                      </m:r>
                      <m:r>
                        <a:rPr lang="zh-CN" altLang="en-US" i="1">
                          <a:latin typeface="Cambria Math" panose="02040503050406030204" pitchFamily="18" charset="0"/>
                        </a:rPr>
                        <m:t>𝐹</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0">
                              <a:latin typeface="Cambria Math" panose="02040503050406030204" pitchFamily="18" charset="0"/>
                            </a:rPr>
                            <m:t>+2,</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en-US" altLang="zh-CN" i="1" smtClean="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10" name="文本框 9">
                <a:extLst>
                  <a:ext uri="{FF2B5EF4-FFF2-40B4-BE49-F238E27FC236}">
                    <a16:creationId xmlns:a16="http://schemas.microsoft.com/office/drawing/2014/main" id="{4C32B3EA-3C8A-4471-98EB-14BFF0EBA323}"/>
                  </a:ext>
                </a:extLst>
              </p:cNvPr>
              <p:cNvSpPr txBox="1">
                <a:spLocks noRot="1" noChangeAspect="1" noMove="1" noResize="1" noEditPoints="1" noAdjustHandles="1" noChangeArrowheads="1" noChangeShapeType="1" noTextEdit="1"/>
              </p:cNvSpPr>
              <p:nvPr/>
            </p:nvSpPr>
            <p:spPr>
              <a:xfrm>
                <a:off x="335360" y="3738418"/>
                <a:ext cx="5904501" cy="7146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B08697-42DD-48F2-ABB2-3AFF3F9A6F1B}"/>
                  </a:ext>
                </a:extLst>
              </p:cNvPr>
              <p:cNvSpPr txBox="1"/>
              <p:nvPr/>
            </p:nvSpPr>
            <p:spPr>
              <a:xfrm>
                <a:off x="449543" y="4460135"/>
                <a:ext cx="351051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m:t>
                          </m:r>
                          <m:r>
                            <a:rPr lang="zh-CN" altLang="en-US" i="1">
                              <a:latin typeface="Cambria Math" panose="02040503050406030204" pitchFamily="18" charset="0"/>
                            </a:rPr>
                            <m:t>𝑙𝑑</m:t>
                          </m:r>
                        </m:sub>
                      </m:sSub>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11" name="文本框 10">
                <a:extLst>
                  <a:ext uri="{FF2B5EF4-FFF2-40B4-BE49-F238E27FC236}">
                    <a16:creationId xmlns:a16="http://schemas.microsoft.com/office/drawing/2014/main" id="{1BB08697-42DD-48F2-ABB2-3AFF3F9A6F1B}"/>
                  </a:ext>
                </a:extLst>
              </p:cNvPr>
              <p:cNvSpPr txBox="1">
                <a:spLocks noRot="1" noChangeAspect="1" noMove="1" noResize="1" noEditPoints="1" noAdjustHandles="1" noChangeArrowheads="1" noChangeShapeType="1" noTextEdit="1"/>
              </p:cNvSpPr>
              <p:nvPr/>
            </p:nvSpPr>
            <p:spPr>
              <a:xfrm>
                <a:off x="449543" y="4460135"/>
                <a:ext cx="3510513" cy="6223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A23A72D-FDA8-4A6D-8FC0-ECDEA7E9520A}"/>
                  </a:ext>
                </a:extLst>
              </p:cNvPr>
              <p:cNvSpPr txBox="1"/>
              <p:nvPr/>
            </p:nvSpPr>
            <p:spPr>
              <a:xfrm>
                <a:off x="336179" y="5192444"/>
                <a:ext cx="6110286" cy="369332"/>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oMath>
                </a14:m>
                <a:r>
                  <a:rPr lang="zh-CN" altLang="en-US" dirty="0"/>
                  <a:t> </a:t>
                </a:r>
                <a14:m>
                  <m:oMath xmlns:m="http://schemas.openxmlformats.org/officeDocument/2006/math">
                    <m:r>
                      <a:rPr lang="zh-CN" altLang="en-US">
                        <a:latin typeface="Cambria Math" panose="02040503050406030204" pitchFamily="18" charset="0"/>
                      </a:rPr>
                      <m:t>=</m:t>
                    </m:r>
                  </m:oMath>
                </a14:m>
                <a:r>
                  <a:rPr lang="en-US" altLang="zh-CN" dirty="0"/>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i="1">
                            <a:latin typeface="Cambria Math" panose="02040503050406030204" pitchFamily="18" charset="0"/>
                          </a:rPr>
                          <m:t>𝑜</m:t>
                        </m:r>
                        <m:r>
                          <a:rPr lang="zh-CN" altLang="en-US" i="1">
                            <a:latin typeface="Cambria Math" panose="02040503050406030204" pitchFamily="18" charset="0"/>
                          </a:rPr>
                          <m:t>𝑙𝑑</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t> </a:t>
                </a:r>
                <a:endParaRPr lang="zh-CN" altLang="en-US" dirty="0"/>
              </a:p>
            </p:txBody>
          </p:sp>
        </mc:Choice>
        <mc:Fallback xmlns="">
          <p:sp>
            <p:nvSpPr>
              <p:cNvPr id="21" name="文本框 20">
                <a:extLst>
                  <a:ext uri="{FF2B5EF4-FFF2-40B4-BE49-F238E27FC236}">
                    <a16:creationId xmlns:a16="http://schemas.microsoft.com/office/drawing/2014/main" id="{BA23A72D-FDA8-4A6D-8FC0-ECDEA7E9520A}"/>
                  </a:ext>
                </a:extLst>
              </p:cNvPr>
              <p:cNvSpPr txBox="1">
                <a:spLocks noRot="1" noChangeAspect="1" noMove="1" noResize="1" noEditPoints="1" noAdjustHandles="1" noChangeArrowheads="1" noChangeShapeType="1" noTextEdit="1"/>
              </p:cNvSpPr>
              <p:nvPr/>
            </p:nvSpPr>
            <p:spPr>
              <a:xfrm>
                <a:off x="336179" y="5192444"/>
                <a:ext cx="6110286"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EEAE98E-35AC-4B0B-8328-FBF17A9B616B}"/>
                  </a:ext>
                </a:extLst>
              </p:cNvPr>
              <p:cNvSpPr txBox="1"/>
              <p:nvPr/>
            </p:nvSpPr>
            <p:spPr>
              <a:xfrm>
                <a:off x="25884" y="5606480"/>
                <a:ext cx="208359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i="1" smtClean="0">
                              <a:solidFill>
                                <a:srgbClr val="836967"/>
                              </a:solidFill>
                              <a:latin typeface="Cambria Math" panose="02040503050406030204" pitchFamily="18" charset="0"/>
                            </a:rPr>
                            <m:t>Δ</m:t>
                          </m:r>
                        </m:e>
                        <m:sub>
                          <m:r>
                            <a:rPr lang="zh-CN" altLang="en-US" i="1" smtClean="0">
                              <a:solidFill>
                                <a:srgbClr val="836967"/>
                              </a:solidFill>
                              <a:latin typeface="Cambria Math" panose="02040503050406030204" pitchFamily="18" charset="0"/>
                            </a:rPr>
                            <m:t>𝐸</m:t>
                          </m:r>
                        </m:sub>
                      </m:sSub>
                      <m:r>
                        <a:rPr lang="zh-CN" altLang="en-US" i="1" smtClean="0">
                          <a:solidFill>
                            <a:srgbClr val="836967"/>
                          </a:solidFill>
                          <a:latin typeface="Cambria Math" panose="02040503050406030204" pitchFamily="18" charset="0"/>
                        </a:rPr>
                        <m:t>=</m:t>
                      </m:r>
                      <m:r>
                        <a:rPr lang="zh-CN" altLang="en-US" i="1" smtClean="0">
                          <a:solidFill>
                            <a:srgbClr val="836967"/>
                          </a:solidFill>
                          <a:latin typeface="Cambria Math" panose="02040503050406030204" pitchFamily="18" charset="0"/>
                        </a:rPr>
                        <m:t>𝑎</m:t>
                      </m:r>
                      <m:r>
                        <a:rPr lang="zh-CN" altLang="en-US" i="1" smtClean="0">
                          <a:solidFill>
                            <a:srgbClr val="836967"/>
                          </a:solidFill>
                          <a:latin typeface="Cambria Math" panose="02040503050406030204" pitchFamily="18" charset="0"/>
                        </a:rPr>
                        <m:t>=</m:t>
                      </m:r>
                      <m:sSub>
                        <m:sSubPr>
                          <m:ctrlPr>
                            <a:rPr lang="zh-CN" altLang="en-US" i="1" smtClean="0">
                              <a:solidFill>
                                <a:srgbClr val="836967"/>
                              </a:solidFill>
                              <a:latin typeface="Cambria Math" panose="02040503050406030204" pitchFamily="18" charset="0"/>
                            </a:rPr>
                          </m:ctrlPr>
                        </m:sSubPr>
                        <m:e>
                          <m:r>
                            <a:rPr lang="zh-CN" altLang="en-US" i="1" smtClean="0">
                              <a:solidFill>
                                <a:srgbClr val="836967"/>
                              </a:solidFill>
                              <a:latin typeface="Cambria Math" panose="02040503050406030204" pitchFamily="18" charset="0"/>
                            </a:rPr>
                            <m:t>ⅆ</m:t>
                          </m:r>
                        </m:e>
                        <m:sub>
                          <m:r>
                            <a:rPr lang="zh-CN" altLang="en-US" i="1" smtClean="0">
                              <a:solidFill>
                                <a:srgbClr val="836967"/>
                              </a:solidFill>
                              <a:latin typeface="Cambria Math" panose="02040503050406030204" pitchFamily="18" charset="0"/>
                            </a:rPr>
                            <m:t>𝑦</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7EEAE98E-35AC-4B0B-8328-FBF17A9B616B}"/>
                  </a:ext>
                </a:extLst>
              </p:cNvPr>
              <p:cNvSpPr txBox="1">
                <a:spLocks noRot="1" noChangeAspect="1" noMove="1" noResize="1" noEditPoints="1" noAdjustHandles="1" noChangeArrowheads="1" noChangeShapeType="1" noTextEdit="1"/>
              </p:cNvSpPr>
              <p:nvPr/>
            </p:nvSpPr>
            <p:spPr>
              <a:xfrm>
                <a:off x="25884" y="5606480"/>
                <a:ext cx="2083593" cy="391261"/>
              </a:xfrm>
              <a:prstGeom prst="rect">
                <a:avLst/>
              </a:prstGeom>
              <a:blipFill>
                <a:blip r:embed="rId8"/>
                <a:stretch>
                  <a:fillRect b="-312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4FBB7A3-1476-4702-B592-EB2EF2215B8A}"/>
              </a:ext>
            </a:extLst>
          </p:cNvPr>
          <p:cNvSpPr txBox="1"/>
          <p:nvPr/>
        </p:nvSpPr>
        <p:spPr>
          <a:xfrm>
            <a:off x="436990" y="3314107"/>
            <a:ext cx="5532284" cy="369332"/>
          </a:xfrm>
          <a:prstGeom prst="rect">
            <a:avLst/>
          </a:prstGeom>
          <a:noFill/>
        </p:spPr>
        <p:txBody>
          <a:bodyPr wrap="none" rtlCol="0">
            <a:spAutoFit/>
          </a:bodyPr>
          <a:lstStyle/>
          <a:p>
            <a:r>
              <a:rPr lang="zh-CN" altLang="en-US" dirty="0"/>
              <a:t>① ： 选择了</a:t>
            </a:r>
            <a:r>
              <a:rPr lang="en-US" altLang="zh-CN" dirty="0"/>
              <a:t>E</a:t>
            </a:r>
            <a:r>
              <a:rPr lang="zh-CN" altLang="en-US" dirty="0"/>
              <a:t>点的像素位置 ， </a:t>
            </a:r>
            <a:r>
              <a:rPr lang="en-US" altLang="zh-CN" dirty="0"/>
              <a:t>M</a:t>
            </a:r>
            <a:r>
              <a:rPr lang="zh-CN" altLang="en-US" dirty="0"/>
              <a:t>沿着</a:t>
            </a:r>
            <a:r>
              <a:rPr lang="en-US" altLang="zh-CN" dirty="0"/>
              <a:t>X</a:t>
            </a:r>
            <a:r>
              <a:rPr lang="zh-CN" altLang="en-US" dirty="0"/>
              <a:t>方向递增一步</a:t>
            </a:r>
          </a:p>
        </p:txBody>
      </p:sp>
      <p:sp>
        <p:nvSpPr>
          <p:cNvPr id="25" name="文本框 24">
            <a:extLst>
              <a:ext uri="{FF2B5EF4-FFF2-40B4-BE49-F238E27FC236}">
                <a16:creationId xmlns:a16="http://schemas.microsoft.com/office/drawing/2014/main" id="{A01BCCFB-C89E-45D0-8801-5D2A135C03C2}"/>
              </a:ext>
            </a:extLst>
          </p:cNvPr>
          <p:cNvSpPr txBox="1"/>
          <p:nvPr/>
        </p:nvSpPr>
        <p:spPr>
          <a:xfrm>
            <a:off x="6095999" y="1052437"/>
            <a:ext cx="6135013" cy="369332"/>
          </a:xfrm>
          <a:prstGeom prst="rect">
            <a:avLst/>
          </a:prstGeom>
          <a:noFill/>
        </p:spPr>
        <p:txBody>
          <a:bodyPr wrap="none" rtlCol="0">
            <a:spAutoFit/>
          </a:bodyPr>
          <a:lstStyle/>
          <a:p>
            <a:r>
              <a:rPr lang="zh-CN" altLang="en-US" dirty="0"/>
              <a:t>② ： 选择了</a:t>
            </a:r>
            <a:r>
              <a:rPr lang="en-US" altLang="zh-CN" dirty="0"/>
              <a:t>NE</a:t>
            </a:r>
            <a:r>
              <a:rPr lang="zh-CN" altLang="en-US" dirty="0"/>
              <a:t>点的像素位置 ， </a:t>
            </a:r>
            <a:r>
              <a:rPr lang="en-US" altLang="zh-CN" dirty="0"/>
              <a:t>M</a:t>
            </a:r>
            <a:r>
              <a:rPr lang="zh-CN" altLang="en-US" dirty="0"/>
              <a:t>沿着</a:t>
            </a:r>
            <a:r>
              <a:rPr lang="en-US" altLang="zh-CN" dirty="0" err="1"/>
              <a:t>x,y</a:t>
            </a:r>
            <a:r>
              <a:rPr lang="zh-CN" altLang="en-US" dirty="0"/>
              <a:t>方向都递增一步</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A1510E4-C93D-4A2A-A90E-046416501330}"/>
                  </a:ext>
                </a:extLst>
              </p:cNvPr>
              <p:cNvSpPr txBox="1"/>
              <p:nvPr/>
            </p:nvSpPr>
            <p:spPr>
              <a:xfrm>
                <a:off x="6238998" y="1626474"/>
                <a:ext cx="6022866"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a:latin typeface="Cambria Math" panose="02040503050406030204" pitchFamily="18" charset="0"/>
                            </a:rPr>
                            <m:t>𝑑</m:t>
                          </m:r>
                        </m:e>
                        <m:sub>
                          <m:r>
                            <a:rPr lang="zh-CN" altLang="en-US">
                              <a:latin typeface="Cambria Math" panose="02040503050406030204" pitchFamily="18" charset="0"/>
                            </a:rPr>
                            <m:t>𝑛𝑒𝑤</m:t>
                          </m:r>
                        </m:sub>
                      </m:sSub>
                      <m:r>
                        <a:rPr lang="en-US" altLang="zh-CN">
                          <a:latin typeface="Cambria Math" panose="02040503050406030204" pitchFamily="18" charset="0"/>
                        </a:rPr>
                        <m:t>=</m:t>
                      </m:r>
                      <m:r>
                        <a:rPr lang="zh-CN" altLang="en-US">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𝑥</m:t>
                              </m:r>
                            </m:e>
                            <m:sub>
                              <m:r>
                                <a:rPr lang="zh-CN" altLang="en-US">
                                  <a:latin typeface="Cambria Math" panose="02040503050406030204" pitchFamily="18" charset="0"/>
                                </a:rPr>
                                <m:t>𝑃</m:t>
                              </m:r>
                            </m:sub>
                          </m:sSub>
                          <m:r>
                            <a:rPr lang="zh-CN" altLang="en-US">
                              <a:latin typeface="Cambria Math" panose="02040503050406030204" pitchFamily="18" charset="0"/>
                            </a:rPr>
                            <m:t>+2,</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𝑃</m:t>
                              </m:r>
                            </m:sub>
                          </m:sSub>
                          <m:r>
                            <a:rPr lang="en-US" altLang="zh-CN" i="1">
                              <a:latin typeface="Cambria Math" panose="02040503050406030204" pitchFamily="18" charset="0"/>
                            </a:rPr>
                            <m:t>+</m:t>
                          </m:r>
                          <m:f>
                            <m:fPr>
                              <m:ctrlPr>
                                <a:rPr lang="zh-CN" altLang="en-US" i="1">
                                  <a:latin typeface="Cambria Math" panose="02040503050406030204" pitchFamily="18" charset="0"/>
                                </a:rPr>
                              </m:ctrlPr>
                            </m:fPr>
                            <m:num>
                              <m:r>
                                <a:rPr lang="en-US" altLang="zh-CN" b="0" i="0" smtClean="0">
                                  <a:latin typeface="Cambria Math" panose="02040503050406030204" pitchFamily="18" charset="0"/>
                                </a:rPr>
                                <m:t>3</m:t>
                              </m:r>
                            </m:num>
                            <m:den>
                              <m:r>
                                <a:rPr lang="zh-CN" altLang="en-US">
                                  <a:latin typeface="Cambria Math" panose="02040503050406030204" pitchFamily="18" charset="0"/>
                                </a:rPr>
                                <m:t>2</m:t>
                              </m:r>
                            </m:den>
                          </m:f>
                        </m:e>
                      </m:d>
                      <m:r>
                        <a:rPr lang="zh-CN" altLang="en-US">
                          <a:latin typeface="Cambria Math" panose="02040503050406030204" pitchFamily="18" charset="0"/>
                        </a:rPr>
                        <m:t>=</m:t>
                      </m:r>
                      <m:r>
                        <a:rPr lang="zh-CN" altLang="en-US">
                          <a:latin typeface="Cambria Math" panose="02040503050406030204" pitchFamily="18" charset="0"/>
                        </a:rPr>
                        <m:t>𝑎</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𝑥</m:t>
                              </m:r>
                            </m:e>
                            <m:sub>
                              <m:r>
                                <a:rPr lang="zh-CN" altLang="en-US">
                                  <a:latin typeface="Cambria Math" panose="02040503050406030204" pitchFamily="18" charset="0"/>
                                </a:rPr>
                                <m:t>𝑝</m:t>
                              </m:r>
                            </m:sub>
                          </m:sSub>
                          <m:r>
                            <a:rPr lang="zh-CN" altLang="en-US">
                              <a:latin typeface="Cambria Math" panose="02040503050406030204" pitchFamily="18" charset="0"/>
                            </a:rPr>
                            <m:t>+2</m:t>
                          </m:r>
                        </m:e>
                      </m:d>
                      <m:r>
                        <a:rPr lang="en-US" altLang="zh-CN">
                          <a:latin typeface="Cambria Math" panose="02040503050406030204" pitchFamily="18" charset="0"/>
                        </a:rPr>
                        <m:t> +</m:t>
                      </m:r>
                      <m:r>
                        <m:rPr>
                          <m:sty m:val="p"/>
                        </m:rPr>
                        <a:rPr lang="en-US" altLang="zh-CN">
                          <a:latin typeface="Cambria Math" panose="02040503050406030204" pitchFamily="18" charset="0"/>
                        </a:rPr>
                        <m:t>b</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𝑃</m:t>
                              </m:r>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en-US" altLang="zh-CN">
                                  <a:latin typeface="Cambria Math" panose="02040503050406030204" pitchFamily="18" charset="0"/>
                                </a:rPr>
                                <m:t>3</m:t>
                              </m:r>
                            </m:num>
                            <m:den>
                              <m:r>
                                <a:rPr lang="zh-CN" altLang="en-US">
                                  <a:latin typeface="Cambria Math" panose="02040503050406030204" pitchFamily="18" charset="0"/>
                                </a:rPr>
                                <m:t>2</m:t>
                              </m:r>
                            </m:den>
                          </m:f>
                        </m:e>
                      </m:d>
                      <m:r>
                        <a:rPr lang="zh-CN" altLang="en-US">
                          <a:latin typeface="Cambria Math" panose="02040503050406030204" pitchFamily="18" charset="0"/>
                        </a:rPr>
                        <m:t>+</m:t>
                      </m:r>
                      <m:r>
                        <a:rPr lang="zh-CN" altLang="en-US">
                          <a:latin typeface="Cambria Math" panose="02040503050406030204" pitchFamily="18" charset="0"/>
                        </a:rPr>
                        <m:t>𝑐</m:t>
                      </m:r>
                    </m:oMath>
                  </m:oMathPara>
                </a14:m>
                <a:endParaRPr lang="zh-CN" altLang="en-US"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DA1510E4-C93D-4A2A-A90E-046416501330}"/>
                  </a:ext>
                </a:extLst>
              </p:cNvPr>
              <p:cNvSpPr txBox="1">
                <a:spLocks noRot="1" noChangeAspect="1" noMove="1" noResize="1" noEditPoints="1" noAdjustHandles="1" noChangeArrowheads="1" noChangeShapeType="1" noTextEdit="1"/>
              </p:cNvSpPr>
              <p:nvPr/>
            </p:nvSpPr>
            <p:spPr>
              <a:xfrm>
                <a:off x="6238998" y="1626474"/>
                <a:ext cx="6022866" cy="71468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6CE42BB-1A32-4F00-99E5-3D9DD373CD54}"/>
                  </a:ext>
                </a:extLst>
              </p:cNvPr>
              <p:cNvSpPr txBox="1"/>
              <p:nvPr/>
            </p:nvSpPr>
            <p:spPr>
              <a:xfrm>
                <a:off x="6443067" y="2603480"/>
                <a:ext cx="351051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m:t>
                          </m:r>
                          <m:r>
                            <a:rPr lang="zh-CN" altLang="en-US" i="1">
                              <a:latin typeface="Cambria Math" panose="02040503050406030204" pitchFamily="18" charset="0"/>
                            </a:rPr>
                            <m:t>𝑙𝑑</m:t>
                          </m:r>
                        </m:sub>
                      </m:sSub>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𝑝</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𝑃</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zh-CN" altLang="en-US" dirty="0"/>
              </a:p>
            </p:txBody>
          </p:sp>
        </mc:Choice>
        <mc:Fallback xmlns="">
          <p:sp>
            <p:nvSpPr>
              <p:cNvPr id="28" name="文本框 27">
                <a:extLst>
                  <a:ext uri="{FF2B5EF4-FFF2-40B4-BE49-F238E27FC236}">
                    <a16:creationId xmlns:a16="http://schemas.microsoft.com/office/drawing/2014/main" id="{96CE42BB-1A32-4F00-99E5-3D9DD373CD54}"/>
                  </a:ext>
                </a:extLst>
              </p:cNvPr>
              <p:cNvSpPr txBox="1">
                <a:spLocks noRot="1" noChangeAspect="1" noMove="1" noResize="1" noEditPoints="1" noAdjustHandles="1" noChangeArrowheads="1" noChangeShapeType="1" noTextEdit="1"/>
              </p:cNvSpPr>
              <p:nvPr/>
            </p:nvSpPr>
            <p:spPr>
              <a:xfrm>
                <a:off x="6443067" y="2603480"/>
                <a:ext cx="3510513" cy="62235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4095607-61A9-4BD8-844C-888CE5B64543}"/>
                  </a:ext>
                </a:extLst>
              </p:cNvPr>
              <p:cNvSpPr txBox="1"/>
              <p:nvPr/>
            </p:nvSpPr>
            <p:spPr>
              <a:xfrm>
                <a:off x="6443067" y="3568630"/>
                <a:ext cx="6110286" cy="369332"/>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𝑛𝑒𝑤</m:t>
                        </m:r>
                      </m:sub>
                    </m:sSub>
                  </m:oMath>
                </a14:m>
                <a:r>
                  <a:rPr lang="zh-CN" altLang="en-US" dirty="0"/>
                  <a:t> </a:t>
                </a:r>
                <a14:m>
                  <m:oMath xmlns:m="http://schemas.openxmlformats.org/officeDocument/2006/math">
                    <m:r>
                      <a:rPr lang="zh-CN" altLang="en-US">
                        <a:latin typeface="Cambria Math" panose="02040503050406030204" pitchFamily="18" charset="0"/>
                      </a:rPr>
                      <m:t>=</m:t>
                    </m:r>
                  </m:oMath>
                </a14:m>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𝑑</m:t>
                        </m:r>
                      </m:e>
                      <m:sub>
                        <m:r>
                          <a:rPr lang="en-US" altLang="zh-CN">
                            <a:latin typeface="Cambria Math" panose="02040503050406030204" pitchFamily="18" charset="0"/>
                          </a:rPr>
                          <m:t>𝑜</m:t>
                        </m:r>
                        <m:r>
                          <a:rPr lang="zh-CN" altLang="en-US">
                            <a:latin typeface="Cambria Math" panose="02040503050406030204" pitchFamily="18" charset="0"/>
                          </a:rPr>
                          <m:t>𝑙𝑑</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 + </m:t>
                    </m:r>
                  </m:oMath>
                </a14:m>
                <a:r>
                  <a:rPr lang="en-US" altLang="zh-CN" dirty="0">
                    <a:latin typeface="Cambria Math" panose="02040503050406030204" pitchFamily="18" charset="0"/>
                  </a:rPr>
                  <a:t>b </a:t>
                </a:r>
                <a:endParaRPr lang="zh-CN" altLang="en-US" dirty="0">
                  <a:latin typeface="Cambria Math" panose="02040503050406030204" pitchFamily="18" charset="0"/>
                </a:endParaRPr>
              </a:p>
            </p:txBody>
          </p:sp>
        </mc:Choice>
        <mc:Fallback xmlns="">
          <p:sp>
            <p:nvSpPr>
              <p:cNvPr id="29" name="文本框 28">
                <a:extLst>
                  <a:ext uri="{FF2B5EF4-FFF2-40B4-BE49-F238E27FC236}">
                    <a16:creationId xmlns:a16="http://schemas.microsoft.com/office/drawing/2014/main" id="{04095607-61A9-4BD8-844C-888CE5B64543}"/>
                  </a:ext>
                </a:extLst>
              </p:cNvPr>
              <p:cNvSpPr txBox="1">
                <a:spLocks noRot="1" noChangeAspect="1" noMove="1" noResize="1" noEditPoints="1" noAdjustHandles="1" noChangeArrowheads="1" noChangeShapeType="1" noTextEdit="1"/>
              </p:cNvSpPr>
              <p:nvPr/>
            </p:nvSpPr>
            <p:spPr>
              <a:xfrm>
                <a:off x="6443067" y="3568630"/>
                <a:ext cx="6110286" cy="369332"/>
              </a:xfrm>
              <a:prstGeom prst="rect">
                <a:avLst/>
              </a:prstGeom>
              <a:blipFill>
                <a:blip r:embed="rId11"/>
                <a:stretch>
                  <a:fillRect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492CF236-0D8F-438F-9C8F-E961EC0EC327}"/>
                  </a:ext>
                </a:extLst>
              </p:cNvPr>
              <p:cNvSpPr txBox="1"/>
              <p:nvPr/>
            </p:nvSpPr>
            <p:spPr>
              <a:xfrm>
                <a:off x="6447234" y="4235881"/>
                <a:ext cx="2410371" cy="391261"/>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i="1" smtClean="0">
                            <a:solidFill>
                              <a:srgbClr val="836967"/>
                            </a:solidFill>
                            <a:latin typeface="Cambria Math" panose="02040503050406030204" pitchFamily="18" charset="0"/>
                          </a:rPr>
                          <m:t>Δ</m:t>
                        </m:r>
                      </m:e>
                      <m:sub>
                        <m:r>
                          <a:rPr lang="en-US" altLang="zh-CN" b="0" i="1" smtClean="0">
                            <a:solidFill>
                              <a:srgbClr val="836967"/>
                            </a:solidFill>
                            <a:latin typeface="Cambria Math" panose="02040503050406030204" pitchFamily="18" charset="0"/>
                          </a:rPr>
                          <m:t>𝑁</m:t>
                        </m:r>
                        <m:r>
                          <a:rPr lang="zh-CN" altLang="en-US" i="1" smtClean="0">
                            <a:solidFill>
                              <a:srgbClr val="836967"/>
                            </a:solidFill>
                            <a:latin typeface="Cambria Math" panose="02040503050406030204" pitchFamily="18" charset="0"/>
                          </a:rPr>
                          <m:t>𝐸</m:t>
                        </m:r>
                      </m:sub>
                    </m:sSub>
                    <m:r>
                      <a:rPr lang="zh-CN" altLang="en-US" i="1" smtClean="0">
                        <a:solidFill>
                          <a:srgbClr val="836967"/>
                        </a:solidFill>
                        <a:latin typeface="Cambria Math" panose="02040503050406030204" pitchFamily="18" charset="0"/>
                      </a:rPr>
                      <m:t>=</m:t>
                    </m:r>
                    <m:r>
                      <a:rPr lang="zh-CN" altLang="en-US" i="1" smtClean="0">
                        <a:solidFill>
                          <a:srgbClr val="836967"/>
                        </a:solidFill>
                        <a:latin typeface="Cambria Math" panose="02040503050406030204" pitchFamily="18" charset="0"/>
                      </a:rPr>
                      <m:t>𝑎</m:t>
                    </m:r>
                    <m:r>
                      <a:rPr lang="en-US" altLang="zh-CN" i="1">
                        <a:solidFill>
                          <a:srgbClr val="836967"/>
                        </a:solidFill>
                        <a:latin typeface="Cambria Math" panose="02040503050406030204" pitchFamily="18" charset="0"/>
                      </a:rPr>
                      <m:t>+</m:t>
                    </m:r>
                    <m:r>
                      <m:rPr>
                        <m:sty m:val="p"/>
                      </m:rPr>
                      <a:rPr lang="en-US" altLang="zh-CN" i="1" smtClean="0">
                        <a:solidFill>
                          <a:srgbClr val="836967"/>
                        </a:solidFill>
                        <a:latin typeface="Cambria Math" panose="02040503050406030204" pitchFamily="18" charset="0"/>
                      </a:rPr>
                      <m:t>b</m:t>
                    </m:r>
                    <m:r>
                      <a:rPr lang="zh-CN" altLang="en-US" i="1" smtClean="0">
                        <a:solidFill>
                          <a:srgbClr val="836967"/>
                        </a:solidFill>
                        <a:latin typeface="Cambria Math" panose="02040503050406030204" pitchFamily="18" charset="0"/>
                      </a:rPr>
                      <m:t>=</m:t>
                    </m:r>
                    <m:sSub>
                      <m:sSubPr>
                        <m:ctrlPr>
                          <a:rPr lang="zh-CN" altLang="en-US" i="1" smtClean="0">
                            <a:solidFill>
                              <a:srgbClr val="836967"/>
                            </a:solidFill>
                            <a:latin typeface="Cambria Math" panose="02040503050406030204" pitchFamily="18" charset="0"/>
                          </a:rPr>
                        </m:ctrlPr>
                      </m:sSubPr>
                      <m:e>
                        <m:r>
                          <a:rPr lang="zh-CN" altLang="en-US" i="1" smtClean="0">
                            <a:solidFill>
                              <a:srgbClr val="836967"/>
                            </a:solidFill>
                            <a:latin typeface="Cambria Math" panose="02040503050406030204" pitchFamily="18" charset="0"/>
                          </a:rPr>
                          <m:t>ⅆ</m:t>
                        </m:r>
                      </m:e>
                      <m:sub>
                        <m:r>
                          <a:rPr lang="zh-CN" altLang="en-US" i="1" smtClean="0">
                            <a:solidFill>
                              <a:srgbClr val="836967"/>
                            </a:solidFill>
                            <a:latin typeface="Cambria Math" panose="02040503050406030204" pitchFamily="18" charset="0"/>
                          </a:rPr>
                          <m:t>𝑦</m:t>
                        </m:r>
                      </m:sub>
                    </m:sSub>
                  </m:oMath>
                </a14:m>
                <a:r>
                  <a:rPr lang="en-US" altLang="zh-CN" dirty="0"/>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solidFill>
                              <a:srgbClr val="836967"/>
                            </a:solidFill>
                            <a:latin typeface="Cambria Math" panose="02040503050406030204" pitchFamily="18" charset="0"/>
                          </a:rPr>
                          <m:t>ⅆ</m:t>
                        </m:r>
                      </m:e>
                      <m:sub>
                        <m:r>
                          <a:rPr lang="en-US" altLang="zh-CN" b="0" i="1" smtClean="0">
                            <a:solidFill>
                              <a:srgbClr val="836967"/>
                            </a:solidFill>
                            <a:latin typeface="Cambria Math" panose="02040503050406030204" pitchFamily="18" charset="0"/>
                          </a:rPr>
                          <m:t>𝑥</m:t>
                        </m:r>
                      </m:sub>
                    </m:sSub>
                  </m:oMath>
                </a14:m>
                <a:endParaRPr lang="zh-CN" altLang="en-US" dirty="0"/>
              </a:p>
            </p:txBody>
          </p:sp>
        </mc:Choice>
        <mc:Fallback xmlns="">
          <p:sp>
            <p:nvSpPr>
              <p:cNvPr id="30" name="文本框 29">
                <a:extLst>
                  <a:ext uri="{FF2B5EF4-FFF2-40B4-BE49-F238E27FC236}">
                    <a16:creationId xmlns:a16="http://schemas.microsoft.com/office/drawing/2014/main" id="{492CF236-0D8F-438F-9C8F-E961EC0EC327}"/>
                  </a:ext>
                </a:extLst>
              </p:cNvPr>
              <p:cNvSpPr txBox="1">
                <a:spLocks noRot="1" noChangeAspect="1" noMove="1" noResize="1" noEditPoints="1" noAdjustHandles="1" noChangeArrowheads="1" noChangeShapeType="1" noTextEdit="1"/>
              </p:cNvSpPr>
              <p:nvPr/>
            </p:nvSpPr>
            <p:spPr>
              <a:xfrm>
                <a:off x="6447234" y="4235881"/>
                <a:ext cx="2410371" cy="391261"/>
              </a:xfrm>
              <a:prstGeom prst="rect">
                <a:avLst/>
              </a:prstGeom>
              <a:blipFill>
                <a:blip r:embed="rId12"/>
                <a:stretch>
                  <a:fillRect t="-9375"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B60EAA7-CB8C-4824-94F3-B235858F951D}"/>
                  </a:ext>
                </a:extLst>
              </p:cNvPr>
              <p:cNvSpPr txBox="1"/>
              <p:nvPr/>
            </p:nvSpPr>
            <p:spPr>
              <a:xfrm>
                <a:off x="6672064" y="4941168"/>
                <a:ext cx="5328592" cy="646331"/>
              </a:xfrm>
              <a:prstGeom prst="rect">
                <a:avLst/>
              </a:prstGeom>
              <a:noFill/>
            </p:spPr>
            <p:txBody>
              <a:bodyPr wrap="square" rtlCol="0">
                <a:spAutoFit/>
              </a:bodyPr>
              <a:lstStyle/>
              <a:p>
                <a:r>
                  <a:rPr lang="zh-CN" altLang="en-US" dirty="0"/>
                  <a:t>每一步可以根据上一步所得的判定值去选择下一个像素，然后根据</a:t>
                </a:r>
                <a14:m>
                  <m:oMath xmlns:m="http://schemas.openxmlformats.org/officeDocument/2006/math">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Δ</m:t>
                        </m:r>
                      </m:e>
                      <m:sub>
                        <m:r>
                          <a:rPr lang="en-US" altLang="zh-CN">
                            <a:latin typeface="Cambria Math" panose="02040503050406030204" pitchFamily="18" charset="0"/>
                          </a:rPr>
                          <m:t>𝑁</m:t>
                        </m:r>
                        <m:r>
                          <a:rPr lang="zh-CN" altLang="en-US">
                            <a:latin typeface="Cambria Math" panose="02040503050406030204" pitchFamily="18" charset="0"/>
                          </a:rPr>
                          <m:t>𝐸</m:t>
                        </m:r>
                      </m:sub>
                    </m:sSub>
                    <m:r>
                      <a:rPr lang="zh-CN" altLang="en-US">
                        <a:latin typeface="Cambria Math" panose="02040503050406030204" pitchFamily="18" charset="0"/>
                      </a:rPr>
                      <m:t>或</m:t>
                    </m:r>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Δ</m:t>
                        </m:r>
                      </m:e>
                      <m:sub>
                        <m:r>
                          <a:rPr lang="zh-CN" altLang="en-US">
                            <a:latin typeface="Cambria Math" panose="02040503050406030204" pitchFamily="18" charset="0"/>
                          </a:rPr>
                          <m:t>𝐸</m:t>
                        </m:r>
                      </m:sub>
                    </m:sSub>
                    <m:r>
                      <a:rPr lang="zh-CN" altLang="en-US">
                        <a:latin typeface="Cambria Math" panose="02040503050406030204" pitchFamily="18" charset="0"/>
                      </a:rPr>
                      <m:t>做</m:t>
                    </m:r>
                  </m:oMath>
                </a14:m>
                <a:r>
                  <a:rPr lang="zh-CN" altLang="en-US" dirty="0"/>
                  <a:t>递增判定变量的值</a:t>
                </a:r>
              </a:p>
            </p:txBody>
          </p:sp>
        </mc:Choice>
        <mc:Fallback xmlns="">
          <p:sp>
            <p:nvSpPr>
              <p:cNvPr id="15" name="文本框 14">
                <a:extLst>
                  <a:ext uri="{FF2B5EF4-FFF2-40B4-BE49-F238E27FC236}">
                    <a16:creationId xmlns:a16="http://schemas.microsoft.com/office/drawing/2014/main" id="{9B60EAA7-CB8C-4824-94F3-B235858F951D}"/>
                  </a:ext>
                </a:extLst>
              </p:cNvPr>
              <p:cNvSpPr txBox="1">
                <a:spLocks noRot="1" noChangeAspect="1" noMove="1" noResize="1" noEditPoints="1" noAdjustHandles="1" noChangeArrowheads="1" noChangeShapeType="1" noTextEdit="1"/>
              </p:cNvSpPr>
              <p:nvPr/>
            </p:nvSpPr>
            <p:spPr>
              <a:xfrm>
                <a:off x="6672064" y="4941168"/>
                <a:ext cx="5328592" cy="646331"/>
              </a:xfrm>
              <a:prstGeom prst="rect">
                <a:avLst/>
              </a:prstGeom>
              <a:blipFill>
                <a:blip r:embed="rId13"/>
                <a:stretch>
                  <a:fillRect l="-914"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96559"/>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11</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105026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5186D97-E122-4FC8-8624-94705803296F}"/>
                  </a:ext>
                </a:extLst>
              </p:cNvPr>
              <p:cNvSpPr txBox="1"/>
              <p:nvPr/>
            </p:nvSpPr>
            <p:spPr>
              <a:xfrm>
                <a:off x="761677" y="1936706"/>
                <a:ext cx="4945328"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𝐹</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𝑎</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e>
                      </m:d>
                      <m:r>
                        <a:rPr lang="zh-CN" altLang="en-US" i="0">
                          <a:latin typeface="Cambria Math" panose="02040503050406030204" pitchFamily="18" charset="0"/>
                        </a:rPr>
                        <m:t>+</m:t>
                      </m:r>
                      <m:r>
                        <a:rPr lang="zh-CN" altLang="en-US" i="1">
                          <a:latin typeface="Cambria Math" panose="02040503050406030204" pitchFamily="18" charset="0"/>
                        </a:rPr>
                        <m:t>𝑐</m:t>
                      </m:r>
                    </m:oMath>
                  </m:oMathPara>
                </a14:m>
                <a:endParaRPr lang="en-US" altLang="zh-CN" i="1" dirty="0">
                  <a:latin typeface="Cambria Math" panose="02040503050406030204" pitchFamily="18" charset="0"/>
                </a:endParaRPr>
              </a:p>
              <a:p>
                <a:r>
                  <a:rPr lang="en-US" altLang="zh-CN" dirty="0"/>
                  <a:t>                             </a:t>
                </a:r>
              </a:p>
              <a:p>
                <a:r>
                  <a:rPr lang="en-US" altLang="zh-CN" dirty="0"/>
                  <a:t>                              </a:t>
                </a:r>
                <a14:m>
                  <m:oMath xmlns:m="http://schemas.openxmlformats.org/officeDocument/2006/math">
                    <m:r>
                      <a:rPr lang="en-US" altLang="zh-CN" i="1" smtClean="0">
                        <a:latin typeface="Cambria Math" panose="02040503050406030204" pitchFamily="18" charset="0"/>
                      </a:rPr>
                      <m:t>=</m:t>
                    </m:r>
                    <m:r>
                      <a:rPr lang="zh-CN" altLang="en-US" i="1" smtClean="0">
                        <a:latin typeface="Cambria Math" panose="02040503050406030204" pitchFamily="18" charset="0"/>
                      </a:rPr>
                      <m:t>𝑎</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𝑏</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𝑐</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𝑏</m:t>
                        </m:r>
                      </m:num>
                      <m:den>
                        <m:r>
                          <a:rPr lang="zh-CN" altLang="en-US" i="0">
                            <a:latin typeface="Cambria Math" panose="02040503050406030204" pitchFamily="18" charset="0"/>
                          </a:rPr>
                          <m:t>2</m:t>
                        </m:r>
                      </m:den>
                    </m:f>
                  </m:oMath>
                </a14:m>
                <a:endParaRPr lang="en-US" altLang="zh-CN" i="1" dirty="0">
                  <a:latin typeface="Cambria Math" panose="02040503050406030204" pitchFamily="18" charset="0"/>
                </a:endParaRPr>
              </a:p>
              <a:p>
                <a:r>
                  <a:rPr lang="en-US" altLang="zh-CN" dirty="0"/>
                  <a:t>                              </a:t>
                </a:r>
              </a:p>
              <a:p>
                <a:r>
                  <a:rPr lang="en-US" altLang="zh-CN" dirty="0"/>
                  <a:t>                              </a:t>
                </a:r>
                <a14:m>
                  <m:oMath xmlns:m="http://schemas.openxmlformats.org/officeDocument/2006/math">
                    <m:r>
                      <a:rPr lang="en-US" altLang="zh-CN" i="1" smtClean="0">
                        <a:latin typeface="Cambria Math" panose="02040503050406030204" pitchFamily="18" charset="0"/>
                      </a:rPr>
                      <m:t>=</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0" dirty="0">
                                <a:latin typeface="Cambria Math" panose="02040503050406030204" pitchFamily="18" charset="0"/>
                              </a:rPr>
                              <m:t>⋯</m:t>
                            </m:r>
                          </m:sub>
                        </m:sSub>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0" dirty="0">
                                <a:latin typeface="Cambria Math" panose="02040503050406030204" pitchFamily="18" charset="0"/>
                              </a:rPr>
                              <m:t>0</m:t>
                            </m:r>
                          </m:sub>
                        </m:sSub>
                      </m:e>
                    </m:d>
                    <m:r>
                      <a:rPr lang="zh-CN" altLang="en-US" i="0" dirty="0">
                        <a:latin typeface="Cambria Math" panose="02040503050406030204" pitchFamily="18" charset="0"/>
                      </a:rPr>
                      <m:t>+</m:t>
                    </m:r>
                    <m:r>
                      <a:rPr lang="zh-CN" altLang="en-US" i="1" dirty="0">
                        <a:latin typeface="Cambria Math" panose="02040503050406030204" pitchFamily="18" charset="0"/>
                      </a:rPr>
                      <m:t>𝑎</m:t>
                    </m:r>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1" dirty="0">
                            <a:latin typeface="Cambria Math" panose="02040503050406030204" pitchFamily="18" charset="0"/>
                          </a:rPr>
                          <m:t>𝑏</m:t>
                        </m:r>
                      </m:num>
                      <m:den>
                        <m:r>
                          <a:rPr lang="zh-CN" altLang="en-US" i="0" dirty="0">
                            <a:latin typeface="Cambria Math" panose="02040503050406030204" pitchFamily="18" charset="0"/>
                          </a:rPr>
                          <m:t>2</m:t>
                        </m:r>
                      </m:den>
                    </m:f>
                  </m:oMath>
                </a14:m>
                <a:endParaRPr lang="zh-CN" altLang="en-US" dirty="0"/>
              </a:p>
            </p:txBody>
          </p:sp>
        </mc:Choice>
        <mc:Fallback xmlns="">
          <p:sp>
            <p:nvSpPr>
              <p:cNvPr id="3" name="文本框 2">
                <a:extLst>
                  <a:ext uri="{FF2B5EF4-FFF2-40B4-BE49-F238E27FC236}">
                    <a16:creationId xmlns:a16="http://schemas.microsoft.com/office/drawing/2014/main" id="{25186D97-E122-4FC8-8624-94705803296F}"/>
                  </a:ext>
                </a:extLst>
              </p:cNvPr>
              <p:cNvSpPr txBox="1">
                <a:spLocks noRot="1" noChangeAspect="1" noMove="1" noResize="1" noEditPoints="1" noAdjustHandles="1" noChangeArrowheads="1" noChangeShapeType="1" noTextEdit="1"/>
              </p:cNvSpPr>
              <p:nvPr/>
            </p:nvSpPr>
            <p:spPr>
              <a:xfrm>
                <a:off x="761677" y="1936706"/>
                <a:ext cx="4945328" cy="1971309"/>
              </a:xfrm>
              <a:prstGeom prst="rect">
                <a:avLst/>
              </a:prstGeom>
              <a:blipFill>
                <a:blip r:embed="rId3"/>
                <a:stretch>
                  <a:fillRect b="-1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73097-844B-4C88-84D7-F7F5064D6035}"/>
                  </a:ext>
                </a:extLst>
              </p:cNvPr>
              <p:cNvSpPr txBox="1"/>
              <p:nvPr/>
            </p:nvSpPr>
            <p:spPr>
              <a:xfrm>
                <a:off x="955537" y="4458150"/>
                <a:ext cx="8164799" cy="411010"/>
              </a:xfrm>
              <a:prstGeom prst="rect">
                <a:avLst/>
              </a:prstGeom>
              <a:noFill/>
            </p:spPr>
            <p:txBody>
              <a:bodyPr wrap="none" rtlCol="0">
                <a:spAutoFit/>
              </a:bodyPr>
              <a:lstStyle/>
              <a:p>
                <a:r>
                  <a:rPr lang="zh-CN" altLang="en-US" dirty="0"/>
                  <a:t>存在分数，等式两边同时乘以</a:t>
                </a:r>
                <a:r>
                  <a:rPr lang="en-US" altLang="zh-CN" dirty="0"/>
                  <a:t>2</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变成</m:t>
                    </m:r>
                    <m:r>
                      <a:rPr lang="en-US" altLang="zh-CN" b="0" i="1" dirty="0" smtClean="0">
                        <a:latin typeface="Cambria Math" panose="02040503050406030204" pitchFamily="18" charset="0"/>
                      </a:rPr>
                      <m:t> </m:t>
                    </m:r>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𝑥</m:t>
                        </m:r>
                        <m:r>
                          <a:rPr lang="zh-CN" altLang="en-US" i="0" dirty="0">
                            <a:latin typeface="Cambria Math" panose="02040503050406030204" pitchFamily="18" charset="0"/>
                          </a:rPr>
                          <m:t>,</m:t>
                        </m:r>
                        <m:r>
                          <a:rPr lang="zh-CN" altLang="en-US" i="1" dirty="0">
                            <a:latin typeface="Cambria Math" panose="02040503050406030204" pitchFamily="18" charset="0"/>
                          </a:rPr>
                          <m:t>𝑦</m:t>
                        </m:r>
                      </m:e>
                    </m:d>
                    <m:r>
                      <a:rPr lang="zh-CN" altLang="en-US" i="0" dirty="0">
                        <a:latin typeface="Cambria Math" panose="02040503050406030204" pitchFamily="18" charset="0"/>
                      </a:rPr>
                      <m:t>=2</m:t>
                    </m:r>
                    <m:d>
                      <m:dPr>
                        <m:ctrlPr>
                          <a:rPr lang="zh-CN" altLang="en-US" i="1" dirty="0">
                            <a:solidFill>
                              <a:srgbClr val="836967"/>
                            </a:solidFill>
                            <a:latin typeface="Cambria Math" panose="02040503050406030204" pitchFamily="18" charset="0"/>
                          </a:rPr>
                        </m:ctrlPr>
                      </m:dPr>
                      <m:e>
                        <m:r>
                          <a:rPr lang="zh-CN" altLang="en-US" i="1" dirty="0">
                            <a:latin typeface="Cambria Math" panose="02040503050406030204" pitchFamily="18" charset="0"/>
                          </a:rPr>
                          <m:t>𝑎𝑥</m:t>
                        </m:r>
                        <m:r>
                          <a:rPr lang="zh-CN" altLang="en-US" i="0" dirty="0">
                            <a:latin typeface="Cambria Math" panose="02040503050406030204" pitchFamily="18" charset="0"/>
                          </a:rPr>
                          <m:t>+</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𝑏</m:t>
                            </m:r>
                          </m:e>
                          <m:sub>
                            <m:r>
                              <a:rPr lang="zh-CN" altLang="en-US" i="1" dirty="0">
                                <a:latin typeface="Cambria Math" panose="02040503050406030204" pitchFamily="18" charset="0"/>
                              </a:rPr>
                              <m:t>𝑦</m:t>
                            </m:r>
                          </m:sub>
                        </m:sSub>
                        <m:r>
                          <a:rPr lang="zh-CN" altLang="en-US" i="0" dirty="0">
                            <a:latin typeface="Cambria Math" panose="02040503050406030204" pitchFamily="18" charset="0"/>
                          </a:rPr>
                          <m:t>+</m:t>
                        </m:r>
                        <m:r>
                          <a:rPr lang="zh-CN" altLang="en-US" i="1" dirty="0">
                            <a:latin typeface="Cambria Math" panose="02040503050406030204" pitchFamily="18" charset="0"/>
                          </a:rPr>
                          <m:t>𝑐</m:t>
                        </m:r>
                      </m:e>
                    </m:d>
                  </m:oMath>
                </a14:m>
                <a:r>
                  <a:rPr lang="zh-CN" altLang="en-US" dirty="0"/>
                  <a:t>  不影响判定结果 </a:t>
                </a:r>
              </a:p>
            </p:txBody>
          </p:sp>
        </mc:Choice>
        <mc:Fallback xmlns="">
          <p:sp>
            <p:nvSpPr>
              <p:cNvPr id="4" name="文本框 3">
                <a:extLst>
                  <a:ext uri="{FF2B5EF4-FFF2-40B4-BE49-F238E27FC236}">
                    <a16:creationId xmlns:a16="http://schemas.microsoft.com/office/drawing/2014/main" id="{92973097-844B-4C88-84D7-F7F5064D6035}"/>
                  </a:ext>
                </a:extLst>
              </p:cNvPr>
              <p:cNvSpPr txBox="1">
                <a:spLocks noRot="1" noChangeAspect="1" noMove="1" noResize="1" noEditPoints="1" noAdjustHandles="1" noChangeArrowheads="1" noChangeShapeType="1" noTextEdit="1"/>
              </p:cNvSpPr>
              <p:nvPr/>
            </p:nvSpPr>
            <p:spPr>
              <a:xfrm>
                <a:off x="955537" y="4458150"/>
                <a:ext cx="8164799" cy="411010"/>
              </a:xfrm>
              <a:prstGeom prst="rect">
                <a:avLst/>
              </a:prstGeom>
              <a:blipFill>
                <a:blip r:embed="rId4"/>
                <a:stretch>
                  <a:fillRect l="-672" t="-2941" b="-16176"/>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5B111B9D-8198-41C8-8A3E-D40EE85EF13A}"/>
              </a:ext>
            </a:extLst>
          </p:cNvPr>
          <p:cNvSpPr txBox="1"/>
          <p:nvPr/>
        </p:nvSpPr>
        <p:spPr>
          <a:xfrm>
            <a:off x="285516" y="1296880"/>
            <a:ext cx="4955203" cy="369332"/>
          </a:xfrm>
          <a:prstGeom prst="rect">
            <a:avLst/>
          </a:prstGeom>
          <a:noFill/>
        </p:spPr>
        <p:txBody>
          <a:bodyPr wrap="none" rtlCol="0">
            <a:spAutoFit/>
          </a:bodyPr>
          <a:lstStyle/>
          <a:p>
            <a:r>
              <a:rPr lang="zh-CN" altLang="en-US" dirty="0"/>
              <a:t>第一个点（</a:t>
            </a:r>
            <a:r>
              <a:rPr lang="en-US" altLang="zh-CN" dirty="0"/>
              <a:t>x0,y0</a:t>
            </a:r>
            <a:r>
              <a:rPr lang="zh-CN" altLang="en-US" dirty="0"/>
              <a:t>） ，那么第一个中点的坐标为</a:t>
            </a:r>
          </a:p>
        </p:txBody>
      </p:sp>
    </p:spTree>
    <p:extLst>
      <p:ext uri="{BB962C8B-B14F-4D97-AF65-F5344CB8AC3E}">
        <p14:creationId xmlns:p14="http://schemas.microsoft.com/office/powerpoint/2010/main" val="2276227552"/>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12</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5" name="文本框 4"/>
          <p:cNvSpPr txBox="1"/>
          <p:nvPr/>
        </p:nvSpPr>
        <p:spPr>
          <a:xfrm>
            <a:off x="161392" y="1291668"/>
            <a:ext cx="3342320" cy="488609"/>
          </a:xfrm>
          <a:prstGeom prst="rect">
            <a:avLst/>
          </a:prstGeom>
          <a:noFill/>
        </p:spPr>
        <p:txBody>
          <a:bodyPr wrap="square" rtlCol="0">
            <a:spAutoFit/>
          </a:bodyPr>
          <a:lstStyle/>
          <a:p>
            <a:r>
              <a:rPr lang="zh-CN" altLang="en-US" sz="2500" dirty="0"/>
              <a:t>圆的扫描转换（低效）</a:t>
            </a:r>
          </a:p>
        </p:txBody>
      </p:sp>
      <mc:AlternateContent xmlns:mc="http://schemas.openxmlformats.org/markup-compatibility/2006" xmlns:a14="http://schemas.microsoft.com/office/drawing/2010/main">
        <mc:Choice Requires="a14">
          <p:sp>
            <p:nvSpPr>
              <p:cNvPr id="6" name="文本框 5"/>
              <p:cNvSpPr txBox="1"/>
              <p:nvPr/>
            </p:nvSpPr>
            <p:spPr>
              <a:xfrm>
                <a:off x="1199456" y="2360093"/>
                <a:ext cx="3296800"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显示表达式</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a:rPr lang="zh-CN" altLang="en-US" i="1" smtClean="0">
                          <a:latin typeface="Cambria Math" panose="02040503050406030204" pitchFamily="18" charset="0"/>
                        </a:rPr>
                        <m:t>𝑦</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e>
                      </m:ra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199456" y="2360093"/>
                <a:ext cx="3296800" cy="437749"/>
              </a:xfrm>
              <a:prstGeom prst="rect">
                <a:avLst/>
              </a:prstGeom>
              <a:blipFill>
                <a:blip r:embed="rId3"/>
                <a:stretch>
                  <a:fillRect b="-11111"/>
                </a:stretch>
              </a:blipFill>
            </p:spPr>
            <p:txBody>
              <a:bodyPr/>
              <a:lstStyle/>
              <a:p>
                <a:r>
                  <a:rPr lang="zh-CN" altLang="en-US">
                    <a:noFill/>
                  </a:rPr>
                  <a:t> </a:t>
                </a:r>
              </a:p>
            </p:txBody>
          </p:sp>
        </mc:Fallback>
      </mc:AlternateContent>
      <p:sp>
        <p:nvSpPr>
          <p:cNvPr id="7" name="文本框 6"/>
          <p:cNvSpPr txBox="1"/>
          <p:nvPr/>
        </p:nvSpPr>
        <p:spPr>
          <a:xfrm>
            <a:off x="1268758" y="2867196"/>
            <a:ext cx="6480719" cy="646331"/>
          </a:xfrm>
          <a:prstGeom prst="rect">
            <a:avLst/>
          </a:prstGeom>
          <a:noFill/>
        </p:spPr>
        <p:txBody>
          <a:bodyPr wrap="square" rtlCol="0">
            <a:spAutoFit/>
          </a:bodyPr>
          <a:lstStyle/>
          <a:p>
            <a:r>
              <a:rPr lang="zh-CN" altLang="en-US" dirty="0"/>
              <a:t>先绘制一个圆的</a:t>
            </a:r>
            <a:r>
              <a:rPr lang="en-US" altLang="zh-CN" dirty="0"/>
              <a:t>1/4 </a:t>
            </a:r>
            <a:r>
              <a:rPr lang="zh-CN" altLang="en-US" dirty="0"/>
              <a:t>，然后根据对称性绘制其他三部分 </a:t>
            </a:r>
            <a:endParaRPr lang="en-US" altLang="zh-CN" dirty="0"/>
          </a:p>
          <a:p>
            <a:r>
              <a:rPr lang="zh-CN" altLang="en-US" dirty="0"/>
              <a:t>将</a:t>
            </a:r>
            <a:r>
              <a:rPr lang="en-US" altLang="zh-CN" dirty="0"/>
              <a:t>x</a:t>
            </a:r>
            <a:r>
              <a:rPr lang="zh-CN" altLang="en-US" dirty="0"/>
              <a:t>一个单位一个单位的从</a:t>
            </a:r>
            <a:r>
              <a:rPr lang="en-US" altLang="zh-CN" dirty="0"/>
              <a:t>0</a:t>
            </a:r>
            <a:r>
              <a:rPr lang="zh-CN" altLang="en-US" dirty="0"/>
              <a:t>递增到</a:t>
            </a:r>
            <a:r>
              <a:rPr lang="en-US" altLang="zh-CN" dirty="0"/>
              <a:t>R</a:t>
            </a:r>
            <a:r>
              <a:rPr lang="zh-CN" altLang="en-US" dirty="0"/>
              <a:t>，并在每一步求出</a:t>
            </a:r>
            <a:r>
              <a:rPr lang="en-US" altLang="zh-CN" dirty="0"/>
              <a:t>+y</a:t>
            </a:r>
            <a:r>
              <a:rPr lang="zh-CN" altLang="en-US" dirty="0"/>
              <a:t>的值</a:t>
            </a:r>
            <a:endParaRPr lang="en-US" altLang="zh-CN" dirty="0"/>
          </a:p>
        </p:txBody>
      </p:sp>
      <p:sp>
        <p:nvSpPr>
          <p:cNvPr id="9" name="文本框 8"/>
          <p:cNvSpPr txBox="1"/>
          <p:nvPr/>
        </p:nvSpPr>
        <p:spPr>
          <a:xfrm>
            <a:off x="751840" y="1827096"/>
            <a:ext cx="1107996" cy="369332"/>
          </a:xfrm>
          <a:prstGeom prst="rect">
            <a:avLst/>
          </a:prstGeom>
          <a:noFill/>
        </p:spPr>
        <p:txBody>
          <a:bodyPr wrap="none" rtlCol="0">
            <a:spAutoFit/>
          </a:bodyPr>
          <a:lstStyle/>
          <a:p>
            <a:r>
              <a:rPr lang="zh-CN" altLang="en-US" dirty="0"/>
              <a:t>方法一：</a:t>
            </a:r>
          </a:p>
        </p:txBody>
      </p:sp>
      <p:sp>
        <p:nvSpPr>
          <p:cNvPr id="18" name="文本框 17"/>
          <p:cNvSpPr txBox="1"/>
          <p:nvPr/>
        </p:nvSpPr>
        <p:spPr>
          <a:xfrm>
            <a:off x="784794" y="4148576"/>
            <a:ext cx="1107996" cy="369332"/>
          </a:xfrm>
          <a:prstGeom prst="rect">
            <a:avLst/>
          </a:prstGeom>
          <a:noFill/>
        </p:spPr>
        <p:txBody>
          <a:bodyPr wrap="none" rtlCol="0">
            <a:spAutoFit/>
          </a:bodyPr>
          <a:lstStyle/>
          <a:p>
            <a:r>
              <a:rPr lang="zh-CN" altLang="en-US" dirty="0"/>
              <a:t>方法二：</a:t>
            </a:r>
          </a:p>
        </p:txBody>
      </p:sp>
      <mc:AlternateContent xmlns:mc="http://schemas.openxmlformats.org/markup-compatibility/2006" xmlns:a14="http://schemas.microsoft.com/office/drawing/2010/main">
        <mc:Choice Requires="a14">
          <p:sp>
            <p:nvSpPr>
              <p:cNvPr id="19" name="文本框 18"/>
              <p:cNvSpPr txBox="1"/>
              <p:nvPr/>
            </p:nvSpPr>
            <p:spPr>
              <a:xfrm>
                <a:off x="1268758" y="4605070"/>
                <a:ext cx="6105518" cy="923330"/>
              </a:xfrm>
              <a:prstGeom prst="rect">
                <a:avLst/>
              </a:prstGeom>
              <a:noFill/>
            </p:spPr>
            <p:txBody>
              <a:bodyPr wrap="none" rtlCol="0">
                <a:spAutoFit/>
              </a:bodyPr>
              <a:lstStyle/>
              <a:p>
                <a:r>
                  <a:rPr lang="zh-CN" altLang="en-US" dirty="0"/>
                  <a:t>利用极坐标：</a:t>
                </a:r>
                <a:endParaRPr lang="en-US" altLang="zh-CN" dirty="0"/>
              </a:p>
              <a:p>
                <a:r>
                  <a:rPr lang="zh-CN" altLang="en-US" dirty="0"/>
                  <a:t>就是将</a:t>
                </a:r>
                <a14:m>
                  <m:oMath xmlns:m="http://schemas.openxmlformats.org/officeDocument/2006/math">
                    <m:r>
                      <a:rPr lang="zh-CN" altLang="en-US" i="1" dirty="0" smtClean="0">
                        <a:latin typeface="Cambria Math" panose="02040503050406030204" pitchFamily="18" charset="0"/>
                      </a:rPr>
                      <m:t>𝜃</m:t>
                    </m:r>
                  </m:oMath>
                </a14:m>
                <a:r>
                  <a:rPr lang="zh-CN" altLang="en-US" dirty="0"/>
                  <a:t>一步步从</a:t>
                </a:r>
                <a:r>
                  <a:rPr lang="en-US" altLang="zh-CN" dirty="0"/>
                  <a:t>0°</a:t>
                </a:r>
                <a:r>
                  <a:rPr lang="zh-CN" altLang="en-US" dirty="0"/>
                  <a:t>增长到</a:t>
                </a:r>
                <a:r>
                  <a:rPr lang="en-US" altLang="zh-CN" dirty="0"/>
                  <a:t>90° </a:t>
                </a:r>
                <a:r>
                  <a:rPr lang="zh-CN" altLang="en-US" dirty="0"/>
                  <a:t>，并画点</a:t>
                </a:r>
                <a:r>
                  <a:rPr lang="zh-CN" altLang="en-US" i="1" dirty="0"/>
                  <a:t>（</a:t>
                </a:r>
                <a:r>
                  <a:rPr lang="en-US" altLang="zh-CN" i="1" dirty="0"/>
                  <a:t>R cos</a:t>
                </a:r>
                <a14:m>
                  <m:oMath xmlns:m="http://schemas.openxmlformats.org/officeDocument/2006/math">
                    <m:r>
                      <a:rPr lang="zh-CN" altLang="en-US" i="1" dirty="0">
                        <a:latin typeface="Cambria Math" panose="02040503050406030204" pitchFamily="18" charset="0"/>
                      </a:rPr>
                      <m:t>𝜃</m:t>
                    </m:r>
                  </m:oMath>
                </a14:m>
                <a:r>
                  <a:rPr lang="en-US" altLang="zh-CN" i="1" dirty="0"/>
                  <a:t>,R sin</a:t>
                </a:r>
                <a14:m>
                  <m:oMath xmlns:m="http://schemas.openxmlformats.org/officeDocument/2006/math">
                    <m:r>
                      <a:rPr lang="zh-CN" altLang="en-US" i="1" dirty="0">
                        <a:latin typeface="Cambria Math" panose="02040503050406030204" pitchFamily="18" charset="0"/>
                      </a:rPr>
                      <m:t>𝜃</m:t>
                    </m:r>
                  </m:oMath>
                </a14:m>
                <a:r>
                  <a:rPr lang="zh-CN" altLang="en-US" i="1" dirty="0"/>
                  <a:t>）</a:t>
                </a:r>
                <a:endParaRPr lang="en-US" altLang="zh-CN" i="1" dirty="0"/>
              </a:p>
              <a:p>
                <a:r>
                  <a:rPr lang="en-US" altLang="zh-CN" dirty="0"/>
                  <a:t>,</a:t>
                </a:r>
                <a:r>
                  <a:rPr lang="zh-CN" altLang="en-US" dirty="0"/>
                  <a:t>该方法能避免较大的间断</a:t>
                </a:r>
              </a:p>
            </p:txBody>
          </p:sp>
        </mc:Choice>
        <mc:Fallback xmlns="">
          <p:sp>
            <p:nvSpPr>
              <p:cNvPr id="19" name="文本框 18"/>
              <p:cNvSpPr txBox="1">
                <a:spLocks noRot="1" noChangeAspect="1" noMove="1" noResize="1" noEditPoints="1" noAdjustHandles="1" noChangeArrowheads="1" noChangeShapeType="1" noTextEdit="1"/>
              </p:cNvSpPr>
              <p:nvPr/>
            </p:nvSpPr>
            <p:spPr>
              <a:xfrm>
                <a:off x="1268758" y="4605070"/>
                <a:ext cx="6105518" cy="923330"/>
              </a:xfrm>
              <a:prstGeom prst="rect">
                <a:avLst/>
              </a:prstGeom>
              <a:blipFill>
                <a:blip r:embed="rId4"/>
                <a:stretch>
                  <a:fillRect l="-798" t="-3289" b="-9211"/>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8904312" y="1018847"/>
            <a:ext cx="3190875" cy="2943225"/>
          </a:xfrm>
          <a:prstGeom prst="rect">
            <a:avLst/>
          </a:prstGeom>
        </p:spPr>
      </p:pic>
      <p:sp>
        <p:nvSpPr>
          <p:cNvPr id="11" name="文本框 10"/>
          <p:cNvSpPr txBox="1"/>
          <p:nvPr/>
        </p:nvSpPr>
        <p:spPr>
          <a:xfrm>
            <a:off x="8057535" y="5579947"/>
            <a:ext cx="4134465" cy="369332"/>
          </a:xfrm>
          <a:prstGeom prst="rect">
            <a:avLst/>
          </a:prstGeom>
          <a:noFill/>
        </p:spPr>
        <p:txBody>
          <a:bodyPr wrap="none" rtlCol="0">
            <a:spAutoFit/>
          </a:bodyPr>
          <a:lstStyle/>
          <a:p>
            <a:r>
              <a:rPr lang="zh-CN" altLang="en-US" dirty="0"/>
              <a:t>以下算法均建立在圆心在</a:t>
            </a:r>
            <a:r>
              <a:rPr lang="zh-CN" altLang="en-US" i="1" dirty="0"/>
              <a:t>（</a:t>
            </a:r>
            <a:r>
              <a:rPr lang="en-US" altLang="zh-CN" i="1" dirty="0"/>
              <a:t>0</a:t>
            </a:r>
            <a:r>
              <a:rPr lang="zh-CN" altLang="en-US" i="1" dirty="0"/>
              <a:t>，</a:t>
            </a:r>
            <a:r>
              <a:rPr lang="en-US" altLang="zh-CN" i="1" dirty="0"/>
              <a:t>0</a:t>
            </a:r>
            <a:r>
              <a:rPr lang="zh-CN" altLang="en-US" i="1" dirty="0"/>
              <a:t>）</a:t>
            </a:r>
            <a:r>
              <a:rPr lang="zh-CN" altLang="en-US" dirty="0"/>
              <a:t>位置</a:t>
            </a:r>
          </a:p>
        </p:txBody>
      </p:sp>
    </p:spTree>
    <p:extLst>
      <p:ext uri="{BB962C8B-B14F-4D97-AF65-F5344CB8AC3E}">
        <p14:creationId xmlns:p14="http://schemas.microsoft.com/office/powerpoint/2010/main" val="2287897553"/>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13</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八方向对称性</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pic>
        <p:nvPicPr>
          <p:cNvPr id="20" name="图片 19"/>
          <p:cNvPicPr>
            <a:picLocks noChangeAspect="1"/>
          </p:cNvPicPr>
          <p:nvPr/>
        </p:nvPicPr>
        <p:blipFill>
          <a:blip r:embed="rId3"/>
          <a:stretch>
            <a:fillRect/>
          </a:stretch>
        </p:blipFill>
        <p:spPr>
          <a:xfrm>
            <a:off x="7032104" y="1772816"/>
            <a:ext cx="4067175" cy="3105150"/>
          </a:xfrm>
          <a:prstGeom prst="rect">
            <a:avLst/>
          </a:prstGeom>
        </p:spPr>
      </p:pic>
      <p:sp>
        <p:nvSpPr>
          <p:cNvPr id="3" name="文本框 2"/>
          <p:cNvSpPr txBox="1"/>
          <p:nvPr/>
        </p:nvSpPr>
        <p:spPr>
          <a:xfrm>
            <a:off x="263352" y="1901317"/>
            <a:ext cx="6192688" cy="923330"/>
          </a:xfrm>
          <a:prstGeom prst="rect">
            <a:avLst/>
          </a:prstGeom>
          <a:noFill/>
        </p:spPr>
        <p:txBody>
          <a:bodyPr wrap="square" rtlCol="0">
            <a:spAutoFit/>
          </a:bodyPr>
          <a:lstStyle/>
          <a:p>
            <a:r>
              <a:rPr lang="zh-CN" altLang="en-US" dirty="0"/>
              <a:t>根据圆的多种对称性，若点（</a:t>
            </a:r>
            <a:r>
              <a:rPr lang="en-US" altLang="zh-CN" dirty="0"/>
              <a:t>x</a:t>
            </a:r>
            <a:r>
              <a:rPr lang="zh-CN" altLang="en-US" dirty="0"/>
              <a:t>，</a:t>
            </a:r>
            <a:r>
              <a:rPr lang="en-US" altLang="zh-CN" dirty="0"/>
              <a:t>y</a:t>
            </a:r>
            <a:r>
              <a:rPr lang="zh-CN" altLang="en-US" dirty="0"/>
              <a:t>）在圆上，</a:t>
            </a:r>
            <a:endParaRPr lang="en-US" altLang="zh-CN" dirty="0"/>
          </a:p>
          <a:p>
            <a:r>
              <a:rPr lang="zh-CN" altLang="en-US" dirty="0"/>
              <a:t>可知其他的七个在圆上的点。</a:t>
            </a:r>
            <a:endParaRPr lang="en-US" altLang="zh-CN" dirty="0"/>
          </a:p>
          <a:p>
            <a:r>
              <a:rPr lang="zh-CN" altLang="en-US" dirty="0"/>
              <a:t>为此我们只需计算</a:t>
            </a:r>
            <a:r>
              <a:rPr lang="en-US" altLang="zh-CN" dirty="0"/>
              <a:t>0°</a:t>
            </a:r>
            <a:r>
              <a:rPr lang="zh-CN" altLang="en-US" dirty="0"/>
              <a:t>到</a:t>
            </a:r>
            <a:r>
              <a:rPr lang="en-US" altLang="zh-CN" dirty="0"/>
              <a:t>45°</a:t>
            </a:r>
            <a:r>
              <a:rPr lang="zh-CN" altLang="en-US" dirty="0"/>
              <a:t>之间的一段圆弧就能得到整个圆。</a:t>
            </a:r>
          </a:p>
        </p:txBody>
      </p:sp>
    </p:spTree>
    <p:extLst>
      <p:ext uri="{BB962C8B-B14F-4D97-AF65-F5344CB8AC3E}">
        <p14:creationId xmlns:p14="http://schemas.microsoft.com/office/powerpoint/2010/main" val="1211389226"/>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14</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中点圆算法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4" name="文本框 3"/>
          <p:cNvSpPr txBox="1"/>
          <p:nvPr/>
        </p:nvSpPr>
        <p:spPr>
          <a:xfrm>
            <a:off x="191344" y="1291668"/>
            <a:ext cx="6984776" cy="369332"/>
          </a:xfrm>
          <a:prstGeom prst="rect">
            <a:avLst/>
          </a:prstGeom>
          <a:noFill/>
        </p:spPr>
        <p:txBody>
          <a:bodyPr wrap="square" rtlCol="0">
            <a:spAutoFit/>
          </a:bodyPr>
          <a:lstStyle/>
          <a:p>
            <a:r>
              <a:rPr lang="en-US" altLang="zh-CN" dirty="0" err="1"/>
              <a:t>Bersenham</a:t>
            </a:r>
            <a:r>
              <a:rPr lang="en-US" altLang="zh-CN" dirty="0"/>
              <a:t>  </a:t>
            </a:r>
            <a:r>
              <a:rPr lang="zh-CN" altLang="en-US" dirty="0"/>
              <a:t>增量圆生成器，使用中心准则推导出一个类似的算法。</a:t>
            </a:r>
          </a:p>
        </p:txBody>
      </p:sp>
      <mc:AlternateContent xmlns:mc="http://schemas.openxmlformats.org/markup-compatibility/2006" xmlns:a14="http://schemas.microsoft.com/office/drawing/2010/main">
        <mc:Choice Requires="a14">
          <p:sp>
            <p:nvSpPr>
              <p:cNvPr id="5" name="文本框 4"/>
              <p:cNvSpPr txBox="1"/>
              <p:nvPr/>
            </p:nvSpPr>
            <p:spPr>
              <a:xfrm>
                <a:off x="191344" y="2147695"/>
                <a:ext cx="4752528" cy="673326"/>
              </a:xfrm>
              <a:prstGeom prst="rect">
                <a:avLst/>
              </a:prstGeom>
              <a:noFill/>
            </p:spPr>
            <p:txBody>
              <a:bodyPr wrap="square" rtlCol="0">
                <a:spAutoFit/>
              </a:bodyPr>
              <a:lstStyle/>
              <a:p>
                <a:r>
                  <a:rPr lang="zh-CN" altLang="en-US" dirty="0"/>
                  <a:t>我们只考虑角度为</a:t>
                </a:r>
                <a:r>
                  <a:rPr lang="en-US" altLang="zh-CN" dirty="0"/>
                  <a:t>45°</a:t>
                </a:r>
                <a:r>
                  <a:rPr lang="zh-CN" altLang="en-US" dirty="0"/>
                  <a:t>的一段圆弧，即从</a:t>
                </a:r>
                <a:r>
                  <a:rPr lang="en-US" altLang="zh-CN" dirty="0">
                    <a:latin typeface="Cambria Math" panose="02040503050406030204" pitchFamily="18" charset="0"/>
                  </a:rPr>
                  <a:t>x=0</a:t>
                </a:r>
                <a:r>
                  <a:rPr lang="zh-CN" altLang="en-US" dirty="0"/>
                  <a:t>到</a:t>
                </a:r>
                <a:r>
                  <a:rPr lang="en-US" altLang="zh-CN" dirty="0">
                    <a:latin typeface="Cambria Math" panose="02040503050406030204" pitchFamily="18" charset="0"/>
                  </a:rPr>
                  <a:t>x=y=R</a:t>
                </a:r>
                <a14:m>
                  <m:oMath xmlns:m="http://schemas.openxmlformats.org/officeDocument/2006/math">
                    <m:rad>
                      <m:radPr>
                        <m:degHide m:val="on"/>
                        <m:ctrlPr>
                          <a:rPr lang="zh-CN" altLang="en-US" i="1" dirty="0" smtClean="0">
                            <a:latin typeface="Cambria Math" panose="02040503050406030204" pitchFamily="18" charset="0"/>
                          </a:rPr>
                        </m:ctrlPr>
                      </m:radPr>
                      <m:deg/>
                      <m:e>
                        <m:r>
                          <a:rPr lang="zh-CN" altLang="en-US" dirty="0" smtClean="0">
                            <a:latin typeface="Cambria Math" panose="02040503050406030204" pitchFamily="18" charset="0"/>
                          </a:rPr>
                          <m:t>2</m:t>
                        </m:r>
                      </m:e>
                    </m:rad>
                  </m:oMath>
                </a14:m>
                <a:r>
                  <a:rPr lang="zh-CN" altLang="en-US" dirty="0"/>
                  <a:t>的第二个</a:t>
                </a:r>
                <a:r>
                  <a:rPr lang="en-US" altLang="zh-CN" dirty="0"/>
                  <a:t>1/8</a:t>
                </a:r>
                <a:r>
                  <a:rPr lang="zh-CN" altLang="en-US" dirty="0"/>
                  <a:t>圆。</a:t>
                </a:r>
              </a:p>
            </p:txBody>
          </p:sp>
        </mc:Choice>
        <mc:Fallback xmlns="">
          <p:sp>
            <p:nvSpPr>
              <p:cNvPr id="5" name="文本框 4"/>
              <p:cNvSpPr txBox="1">
                <a:spLocks noRot="1" noChangeAspect="1" noMove="1" noResize="1" noEditPoints="1" noAdjustHandles="1" noChangeArrowheads="1" noChangeShapeType="1" noTextEdit="1"/>
              </p:cNvSpPr>
              <p:nvPr/>
            </p:nvSpPr>
            <p:spPr>
              <a:xfrm>
                <a:off x="191344" y="2147695"/>
                <a:ext cx="4752528" cy="673326"/>
              </a:xfrm>
              <a:prstGeom prst="rect">
                <a:avLst/>
              </a:prstGeom>
              <a:blipFill>
                <a:blip r:embed="rId3"/>
                <a:stretch>
                  <a:fillRect l="-1026" t="-5405" b="-13514"/>
                </a:stretch>
              </a:blipFill>
            </p:spPr>
            <p:txBody>
              <a:bodyPr/>
              <a:lstStyle/>
              <a:p>
                <a:r>
                  <a:rPr lang="zh-CN" altLang="en-US">
                    <a:noFill/>
                  </a:rPr>
                  <a:t> </a:t>
                </a:r>
              </a:p>
            </p:txBody>
          </p:sp>
        </mc:Fallback>
      </mc:AlternateContent>
      <p:sp>
        <p:nvSpPr>
          <p:cNvPr id="6" name="文本框 5"/>
          <p:cNvSpPr txBox="1"/>
          <p:nvPr/>
        </p:nvSpPr>
        <p:spPr>
          <a:xfrm>
            <a:off x="191344" y="3307717"/>
            <a:ext cx="5032147" cy="646331"/>
          </a:xfrm>
          <a:prstGeom prst="rect">
            <a:avLst/>
          </a:prstGeom>
          <a:noFill/>
        </p:spPr>
        <p:txBody>
          <a:bodyPr wrap="none" rtlCol="0">
            <a:spAutoFit/>
          </a:bodyPr>
          <a:lstStyle/>
          <a:p>
            <a:r>
              <a:rPr lang="zh-CN" altLang="en-US" dirty="0"/>
              <a:t>方法：在两个像素的中点处给出一个评估函数，</a:t>
            </a:r>
            <a:endParaRPr lang="en-US" altLang="zh-CN" dirty="0"/>
          </a:p>
          <a:p>
            <a:r>
              <a:rPr lang="zh-CN" altLang="en-US" dirty="0"/>
              <a:t>选择更接近于圆的</a:t>
            </a:r>
            <a:r>
              <a:rPr lang="en-US" altLang="zh-CN" dirty="0"/>
              <a:t>S,SE</a:t>
            </a:r>
            <a:r>
              <a:rPr lang="zh-CN" altLang="en-US" dirty="0"/>
              <a:t>作选择。</a:t>
            </a:r>
          </a:p>
        </p:txBody>
      </p:sp>
      <p:pic>
        <p:nvPicPr>
          <p:cNvPr id="7" name="图片 6"/>
          <p:cNvPicPr>
            <a:picLocks noChangeAspect="1"/>
          </p:cNvPicPr>
          <p:nvPr/>
        </p:nvPicPr>
        <p:blipFill>
          <a:blip r:embed="rId4"/>
          <a:stretch>
            <a:fillRect/>
          </a:stretch>
        </p:blipFill>
        <p:spPr>
          <a:xfrm>
            <a:off x="7329736" y="1222247"/>
            <a:ext cx="4730388" cy="383309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1280401" y="4074501"/>
                <a:ext cx="5601716" cy="1754326"/>
              </a:xfrm>
              <a:prstGeom prst="rect">
                <a:avLst/>
              </a:prstGeom>
              <a:noFill/>
            </p:spPr>
            <p:txBody>
              <a:bodyPr wrap="square" rtlCol="0">
                <a:spAutoFit/>
              </a:bodyPr>
              <a:lstStyle/>
              <a:p>
                <a:pPr marL="342900" indent="-342900">
                  <a:buFont typeface="+mj-lt"/>
                  <a:buAutoNum type="alphaLcParenR"/>
                </a:pPr>
                <a14:m>
                  <m:oMath xmlns:m="http://schemas.openxmlformats.org/officeDocument/2006/math">
                    <m:r>
                      <a:rPr lang="zh-CN" altLang="en-US" i="1" smtClean="0">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i="0">
                            <a:latin typeface="Cambria Math" panose="02040503050406030204" pitchFamily="18" charset="0"/>
                          </a:rPr>
                          <m:t>2</m:t>
                        </m:r>
                      </m:sup>
                    </m:sSup>
                    <m:r>
                      <a:rPr lang="en-US" altLang="zh-CN" b="0" i="0" smtClean="0">
                        <a:latin typeface="Cambria Math" panose="02040503050406030204" pitchFamily="18" charset="0"/>
                      </a:rPr>
                      <m:t>−</m:t>
                    </m:r>
                    <m:sSup>
                      <m:sSupPr>
                        <m:ctrlPr>
                          <a:rPr lang="zh-CN" altLang="en-US" i="1">
                            <a:latin typeface="Cambria Math" panose="02040503050406030204" pitchFamily="18" charset="0"/>
                          </a:rPr>
                        </m:ctrlPr>
                      </m:sSupPr>
                      <m:e>
                        <m:r>
                          <a:rPr lang="en-US" altLang="zh-CN" b="0" i="1" smtClean="0">
                            <a:latin typeface="Cambria Math" panose="02040503050406030204" pitchFamily="18" charset="0"/>
                          </a:rPr>
                          <m:t>𝑅</m:t>
                        </m:r>
                      </m:e>
                      <m:sup>
                        <m:r>
                          <a:rPr lang="zh-CN" altLang="en-US" i="0">
                            <a:latin typeface="Cambria Math" panose="02040503050406030204" pitchFamily="18" charset="0"/>
                          </a:rPr>
                          <m:t>2</m:t>
                        </m:r>
                      </m:sup>
                    </m:sSup>
                  </m:oMath>
                </a14:m>
                <a:r>
                  <a:rPr lang="zh-CN" altLang="en-US" dirty="0"/>
                  <a:t> </a:t>
                </a:r>
                <a:r>
                  <a:rPr lang="en-US" altLang="zh-CN" dirty="0"/>
                  <a: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一定在圆上</a:t>
                </a:r>
                <a:endParaRPr lang="en-US" altLang="zh-CN" dirty="0"/>
              </a:p>
              <a:p>
                <a:pPr marL="342900" indent="-342900">
                  <a:buFont typeface="+mj-lt"/>
                  <a:buAutoNum type="alphaLcParenR"/>
                </a:pPr>
                <a:endParaRPr lang="en-US" altLang="zh-CN" dirty="0"/>
              </a:p>
              <a:p>
                <a:pPr marL="342900" indent="-342900">
                  <a:buFont typeface="+mj-lt"/>
                  <a:buAutoNum type="alphaLcParenR"/>
                </a:pPr>
                <a14:m>
                  <m:oMath xmlns:m="http://schemas.openxmlformats.org/officeDocument/2006/math">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𝑦</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a:latin typeface="Cambria Math" panose="02040503050406030204" pitchFamily="18" charset="0"/>
                          </a:rPr>
                          <m:t>2</m:t>
                        </m:r>
                      </m:sup>
                    </m:sSup>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𝑅</m:t>
                        </m:r>
                      </m:e>
                      <m:sup>
                        <m:r>
                          <a:rPr lang="zh-CN" altLang="en-US">
                            <a:latin typeface="Cambria Math" panose="02040503050406030204" pitchFamily="18" charset="0"/>
                          </a:rPr>
                          <m:t>2</m:t>
                        </m:r>
                      </m:sup>
                    </m:sSup>
                  </m:oMath>
                </a14:m>
                <a:r>
                  <a:rPr lang="zh-CN" altLang="en-US" dirty="0"/>
                  <a:t> </a:t>
                </a:r>
                <a:r>
                  <a:rPr lang="en-US" altLang="zh-CN" dirty="0"/>
                  <a:t>&lt;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一定在圆内</a:t>
                </a:r>
                <a:endParaRPr lang="en-US" altLang="zh-CN" dirty="0"/>
              </a:p>
              <a:p>
                <a:pPr marL="342900" indent="-342900">
                  <a:buFont typeface="+mj-lt"/>
                  <a:buAutoNum type="alphaLcParenR"/>
                </a:pPr>
                <a:endParaRPr lang="en-US" altLang="zh-CN" dirty="0"/>
              </a:p>
              <a:p>
                <a:pPr marL="342900" indent="-342900">
                  <a:buFont typeface="+mj-lt"/>
                  <a:buAutoNum type="alphaLcParenR"/>
                </a:pPr>
                <a14:m>
                  <m:oMath xmlns:m="http://schemas.openxmlformats.org/officeDocument/2006/math">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𝑦</m:t>
                        </m:r>
                      </m:e>
                    </m:d>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𝑧</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𝑦</m:t>
                        </m:r>
                      </m:e>
                      <m:sup>
                        <m:r>
                          <a:rPr lang="zh-CN" altLang="en-US">
                            <a:latin typeface="Cambria Math" panose="02040503050406030204" pitchFamily="18" charset="0"/>
                          </a:rPr>
                          <m:t>2</m:t>
                        </m:r>
                      </m:sup>
                    </m:sSup>
                    <m:r>
                      <a:rPr lang="en-US" altLang="zh-CN">
                        <a:latin typeface="Cambria Math" panose="02040503050406030204" pitchFamily="18" charset="0"/>
                      </a:rPr>
                      <m:t>−</m:t>
                    </m:r>
                    <m:sSup>
                      <m:sSupPr>
                        <m:ctrlPr>
                          <a:rPr lang="zh-CN" altLang="en-US" i="1">
                            <a:latin typeface="Cambria Math" panose="02040503050406030204" pitchFamily="18" charset="0"/>
                          </a:rPr>
                        </m:ctrlPr>
                      </m:sSupPr>
                      <m:e>
                        <m:r>
                          <a:rPr lang="en-US" altLang="zh-CN" i="1">
                            <a:latin typeface="Cambria Math" panose="02040503050406030204" pitchFamily="18" charset="0"/>
                          </a:rPr>
                          <m:t>𝑅</m:t>
                        </m:r>
                      </m:e>
                      <m:sup>
                        <m:r>
                          <a:rPr lang="zh-CN" altLang="en-US">
                            <a:latin typeface="Cambria Math" panose="02040503050406030204" pitchFamily="18" charset="0"/>
                          </a:rPr>
                          <m:t>2</m:t>
                        </m:r>
                      </m:sup>
                    </m:sSup>
                  </m:oMath>
                </a14:m>
                <a:r>
                  <a:rPr lang="zh-CN" altLang="en-US" dirty="0"/>
                  <a:t> </a:t>
                </a:r>
                <a:r>
                  <a:rPr lang="en-US" altLang="zh-CN" dirty="0"/>
                  <a:t>&gt; 0  </a:t>
                </a:r>
                <a:r>
                  <a:rPr lang="en-US" altLang="zh-CN" i="1" dirty="0">
                    <a:latin typeface="Cambria Math" panose="02040503050406030204" pitchFamily="18" charset="0"/>
                  </a:rPr>
                  <a:t>(</a:t>
                </a:r>
                <a:r>
                  <a:rPr lang="en-US" altLang="zh-CN" i="1" dirty="0" err="1">
                    <a:latin typeface="Cambria Math" panose="02040503050406030204" pitchFamily="18" charset="0"/>
                  </a:rPr>
                  <a:t>x,y</a:t>
                </a:r>
                <a:r>
                  <a:rPr lang="en-US" altLang="zh-CN" i="1" dirty="0">
                    <a:latin typeface="Cambria Math" panose="02040503050406030204" pitchFamily="18" charset="0"/>
                  </a:rPr>
                  <a:t>) </a:t>
                </a:r>
                <a:r>
                  <a:rPr lang="zh-CN" altLang="en-US" dirty="0"/>
                  <a:t>一定在圆外</a:t>
                </a:r>
                <a:endParaRPr lang="en-US" altLang="zh-CN" dirty="0"/>
              </a:p>
              <a:p>
                <a:r>
                  <a:rPr lang="en-US" altLang="zh-CN" dirty="0"/>
                  <a:t> </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80401" y="4074501"/>
                <a:ext cx="5601716" cy="1754326"/>
              </a:xfrm>
              <a:prstGeom prst="rect">
                <a:avLst/>
              </a:prstGeom>
              <a:blipFill>
                <a:blip r:embed="rId5"/>
                <a:stretch>
                  <a:fillRect l="-762" t="-2083"/>
                </a:stretch>
              </a:blipFill>
            </p:spPr>
            <p:txBody>
              <a:bodyPr/>
              <a:lstStyle/>
              <a:p>
                <a:r>
                  <a:rPr lang="zh-CN" altLang="en-US">
                    <a:noFill/>
                  </a:rPr>
                  <a:t> </a:t>
                </a:r>
              </a:p>
            </p:txBody>
          </p:sp>
        </mc:Fallback>
      </mc:AlternateContent>
      <p:sp>
        <p:nvSpPr>
          <p:cNvPr id="11" name="文本框 10"/>
          <p:cNvSpPr txBox="1"/>
          <p:nvPr/>
        </p:nvSpPr>
        <p:spPr>
          <a:xfrm>
            <a:off x="7329736" y="5242722"/>
            <a:ext cx="4730388" cy="646331"/>
          </a:xfrm>
          <a:prstGeom prst="rect">
            <a:avLst/>
          </a:prstGeom>
          <a:noFill/>
        </p:spPr>
        <p:txBody>
          <a:bodyPr wrap="square" rtlCol="0">
            <a:spAutoFit/>
          </a:bodyPr>
          <a:lstStyle/>
          <a:p>
            <a:r>
              <a:rPr lang="zh-CN" altLang="en-US" dirty="0"/>
              <a:t>若像素</a:t>
            </a:r>
            <a:r>
              <a:rPr lang="en-US" altLang="zh-CN" dirty="0"/>
              <a:t>E</a:t>
            </a:r>
            <a:r>
              <a:rPr lang="zh-CN" altLang="en-US" dirty="0"/>
              <a:t>和</a:t>
            </a:r>
            <a:r>
              <a:rPr lang="en-US" altLang="zh-CN" dirty="0"/>
              <a:t>SE</a:t>
            </a:r>
            <a:r>
              <a:rPr lang="zh-CN" altLang="en-US" dirty="0"/>
              <a:t>的中点在圆外，则</a:t>
            </a:r>
            <a:r>
              <a:rPr lang="en-US" altLang="zh-CN" dirty="0"/>
              <a:t>SE</a:t>
            </a:r>
            <a:r>
              <a:rPr lang="zh-CN" altLang="en-US" dirty="0"/>
              <a:t>更靠近圆，</a:t>
            </a:r>
            <a:endParaRPr lang="en-US" altLang="zh-CN" dirty="0"/>
          </a:p>
          <a:p>
            <a:r>
              <a:rPr lang="zh-CN" altLang="en-US" dirty="0"/>
              <a:t>相反，如果中点在圆内，则</a:t>
            </a:r>
            <a:r>
              <a:rPr lang="en-US" altLang="zh-CN" dirty="0"/>
              <a:t>E</a:t>
            </a:r>
            <a:r>
              <a:rPr lang="zh-CN" altLang="en-US" dirty="0"/>
              <a:t>更靠近圆。</a:t>
            </a:r>
          </a:p>
        </p:txBody>
      </p:sp>
    </p:spTree>
    <p:extLst>
      <p:ext uri="{BB962C8B-B14F-4D97-AF65-F5344CB8AC3E}">
        <p14:creationId xmlns:p14="http://schemas.microsoft.com/office/powerpoint/2010/main" val="3891717550"/>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15</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中点圆算法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p:cNvSpPr txBox="1"/>
              <p:nvPr/>
            </p:nvSpPr>
            <p:spPr>
              <a:xfrm>
                <a:off x="-528736" y="1245352"/>
                <a:ext cx="4401526" cy="191437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r>
                        <a:rPr lang="en-US" altLang="zh-CN" i="1">
                          <a:latin typeface="Cambria Math" panose="02040503050406030204" pitchFamily="18" charset="0"/>
                        </a:rPr>
                        <m:t>=</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b="0" i="1" smtClean="0">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e>
                      </m:d>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p>
                      <m:sSupPr>
                        <m:ctrlPr>
                          <a:rPr lang="zh-CN" altLang="en-US" i="1" dirty="0" smtClean="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+1</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zh-CN" altLang="en-US" i="1" dirty="0">
                                    <a:latin typeface="Cambria Math" panose="02040503050406030204" pitchFamily="18" charset="0"/>
                                  </a:rPr>
                                  <m:t>1</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r>
                  <a:rPr lang="en-US" altLang="zh-CN" i="1" dirty="0">
                    <a:latin typeface="Cambria Math" panose="02040503050406030204" pitchFamily="18" charset="0"/>
                  </a:rPr>
                  <a:t>             </a:t>
                </a:r>
                <a:endParaRPr lang="zh-CN" altLang="en-US" i="1" dirty="0">
                  <a:latin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28736" y="1245352"/>
                <a:ext cx="4401526" cy="19143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2234" y="3203455"/>
                <a:ext cx="5082289" cy="369332"/>
              </a:xfrm>
              <a:prstGeom prst="rect">
                <a:avLst/>
              </a:prstGeom>
              <a:noFill/>
            </p:spPr>
            <p:txBody>
              <a:bodyPr wrap="none" rtlCol="0">
                <a:spAutoFit/>
              </a:bodyPr>
              <a:lstStyle/>
              <a:p>
                <a:r>
                  <a:rPr lang="zh-CN" altLang="en-US" dirty="0"/>
                  <a:t>① 如果</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oMath>
                </a14:m>
                <a:r>
                  <a:rPr lang="en-US" altLang="zh-CN" dirty="0"/>
                  <a:t>&lt;0 </a:t>
                </a:r>
                <a:r>
                  <a:rPr lang="zh-CN" altLang="en-US" dirty="0"/>
                  <a:t>选择</a:t>
                </a:r>
                <a:r>
                  <a:rPr lang="en-US" altLang="zh-CN" dirty="0"/>
                  <a:t>E,</a:t>
                </a:r>
                <a:r>
                  <a:rPr lang="zh-CN" altLang="en-US" dirty="0"/>
                  <a:t>并将中点</a:t>
                </a:r>
                <a:r>
                  <a:rPr lang="en-US" altLang="zh-CN" dirty="0"/>
                  <a:t>X+1</a:t>
                </a:r>
                <a:r>
                  <a:rPr lang="zh-CN" altLang="en-US" dirty="0"/>
                  <a:t>到下一个中点</a:t>
                </a:r>
              </a:p>
            </p:txBody>
          </p:sp>
        </mc:Choice>
        <mc:Fallback xmlns="">
          <p:sp>
            <p:nvSpPr>
              <p:cNvPr id="9" name="文本框 8"/>
              <p:cNvSpPr txBox="1">
                <a:spLocks noRot="1" noChangeAspect="1" noMove="1" noResize="1" noEditPoints="1" noAdjustHandles="1" noChangeArrowheads="1" noChangeShapeType="1" noTextEdit="1"/>
              </p:cNvSpPr>
              <p:nvPr/>
            </p:nvSpPr>
            <p:spPr>
              <a:xfrm>
                <a:off x="132234" y="3203455"/>
                <a:ext cx="5082289" cy="369332"/>
              </a:xfrm>
              <a:prstGeom prst="rect">
                <a:avLst/>
              </a:prstGeom>
              <a:blipFill>
                <a:blip r:embed="rId4"/>
                <a:stretch>
                  <a:fillRect l="-1080" t="-10000" r="-36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0699" y="3573016"/>
                <a:ext cx="4643320" cy="2006703"/>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r>
                        <a:rPr lang="en-US" altLang="zh-CN" i="1">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m:t>
                          </m:r>
                          <m:r>
                            <a:rPr lang="en-US" altLang="zh-CN" i="1">
                              <a:latin typeface="Cambria Math" panose="02040503050406030204" pitchFamily="18" charset="0"/>
                            </a:rPr>
                            <m:t>2</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i="1">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1</m:t>
                              </m:r>
                            </m:num>
                            <m:den>
                              <m:r>
                                <a:rPr lang="zh-CN" altLang="en-US" i="1">
                                  <a:latin typeface="Cambria Math" panose="02040503050406030204" pitchFamily="18" charset="0"/>
                                </a:rPr>
                                <m:t>2</m:t>
                              </m:r>
                            </m:den>
                          </m:f>
                        </m:e>
                      </m:d>
                    </m:oMath>
                  </m:oMathPara>
                </a14:m>
                <a:endParaRPr lang="en-US" altLang="zh-CN"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2</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zh-CN" altLang="en-US" i="1" dirty="0">
                                    <a:latin typeface="Cambria Math" panose="02040503050406030204" pitchFamily="18" charset="0"/>
                                  </a:rPr>
                                  <m:t>1</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20699" y="3573016"/>
                <a:ext cx="4643320" cy="20067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0124" y="5518609"/>
                <a:ext cx="2600648" cy="413768"/>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𝑜𝑙𝑑</m:t>
                        </m:r>
                      </m:sub>
                    </m:sSub>
                    <m:r>
                      <a:rPr lang="en-US" altLang="zh-CN" i="1">
                        <a:latin typeface="Cambria Math" panose="02040503050406030204" pitchFamily="18" charset="0"/>
                      </a:rPr>
                      <m:t>+</m:t>
                    </m:r>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b="0" i="1" dirty="0" smtClean="0">
                            <a:latin typeface="Cambria Math" panose="02040503050406030204" pitchFamily="18" charset="0"/>
                          </a:rPr>
                          <m:t>3</m:t>
                        </m:r>
                      </m:e>
                    </m:d>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20124" y="5518609"/>
                <a:ext cx="2600648" cy="413768"/>
              </a:xfrm>
              <a:prstGeom prst="rect">
                <a:avLst/>
              </a:prstGeom>
              <a:blipFill>
                <a:blip r:embed="rId6"/>
                <a:stretch>
                  <a:fillRect t="-2941"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0963" y="5540827"/>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70963" y="5540827"/>
                <a:ext cx="449161"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571474" y="5559039"/>
                <a:ext cx="1849545" cy="394019"/>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即</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3</m:t>
                    </m:r>
                  </m:oMath>
                </a14:m>
                <a:r>
                  <a:rPr lang="zh-CN" altLang="en-US" dirty="0"/>
                  <a:t> </a:t>
                </a:r>
              </a:p>
            </p:txBody>
          </p:sp>
        </mc:Choice>
        <mc:Fallback xmlns="">
          <p:sp>
            <p:nvSpPr>
              <p:cNvPr id="14" name="矩形 13"/>
              <p:cNvSpPr>
                <a:spLocks noRot="1" noChangeAspect="1" noMove="1" noResize="1" noEditPoints="1" noAdjustHandles="1" noChangeArrowheads="1" noChangeShapeType="1" noTextEdit="1"/>
              </p:cNvSpPr>
              <p:nvPr/>
            </p:nvSpPr>
            <p:spPr>
              <a:xfrm>
                <a:off x="3571474" y="5559039"/>
                <a:ext cx="1849545" cy="394019"/>
              </a:xfrm>
              <a:prstGeom prst="rect">
                <a:avLst/>
              </a:prstGeom>
              <a:blipFill>
                <a:blip r:embed="rId8"/>
                <a:stretch>
                  <a:fillRect l="-660"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591944" y="1291668"/>
                <a:ext cx="6614760" cy="369332"/>
              </a:xfrm>
              <a:prstGeom prst="rect">
                <a:avLst/>
              </a:prstGeom>
              <a:noFill/>
            </p:spPr>
            <p:txBody>
              <a:bodyPr wrap="none" rtlCol="0">
                <a:spAutoFit/>
              </a:bodyPr>
              <a:lstStyle/>
              <a:p>
                <a:r>
                  <a:rPr lang="zh-CN" altLang="en-US" dirty="0"/>
                  <a:t>②若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ol</m:t>
                        </m:r>
                        <m:r>
                          <a:rPr lang="zh-CN" altLang="en-US" i="1">
                            <a:latin typeface="Cambria Math" panose="02040503050406030204" pitchFamily="18" charset="0"/>
                          </a:rPr>
                          <m:t>𝑑</m:t>
                        </m:r>
                      </m:sub>
                    </m:sSub>
                    <m:r>
                      <a:rPr lang="en-US" altLang="zh-CN" dirty="0" smtClean="0">
                        <a:latin typeface="Cambria Math" panose="02040503050406030204" pitchFamily="18" charset="0"/>
                      </a:rPr>
                      <m:t>≥</m:t>
                    </m:r>
                  </m:oMath>
                </a14:m>
                <a:r>
                  <a:rPr lang="en-US" altLang="zh-CN" dirty="0"/>
                  <a:t> 0 </a:t>
                </a:r>
                <a:r>
                  <a:rPr lang="zh-CN" altLang="en-US" dirty="0"/>
                  <a:t> 选择</a:t>
                </a:r>
                <a:r>
                  <a:rPr lang="en-US" altLang="zh-CN" dirty="0"/>
                  <a:t>SE</a:t>
                </a:r>
                <a:r>
                  <a:rPr lang="zh-CN" altLang="en-US" dirty="0"/>
                  <a:t>像素点，并将</a:t>
                </a:r>
                <a:r>
                  <a:rPr lang="en-US" altLang="zh-CN" dirty="0"/>
                  <a:t>x</a:t>
                </a:r>
                <a:r>
                  <a:rPr lang="zh-CN" altLang="en-US" dirty="0"/>
                  <a:t>递增</a:t>
                </a:r>
                <a:r>
                  <a:rPr lang="en-US" altLang="zh-CN" dirty="0"/>
                  <a:t>1</a:t>
                </a:r>
                <a:r>
                  <a:rPr lang="zh-CN" altLang="en-US" dirty="0"/>
                  <a:t>，到下一个中点位置</a:t>
                </a:r>
              </a:p>
            </p:txBody>
          </p:sp>
        </mc:Choice>
        <mc:Fallback xmlns="">
          <p:sp>
            <p:nvSpPr>
              <p:cNvPr id="15" name="文本框 14"/>
              <p:cNvSpPr txBox="1">
                <a:spLocks noRot="1" noChangeAspect="1" noMove="1" noResize="1" noEditPoints="1" noAdjustHandles="1" noChangeArrowheads="1" noChangeShapeType="1" noTextEdit="1"/>
              </p:cNvSpPr>
              <p:nvPr/>
            </p:nvSpPr>
            <p:spPr>
              <a:xfrm>
                <a:off x="5591944" y="1291668"/>
                <a:ext cx="6614760" cy="369332"/>
              </a:xfrm>
              <a:prstGeom prst="rect">
                <a:avLst/>
              </a:prstGeom>
              <a:blipFill>
                <a:blip r:embed="rId9"/>
                <a:stretch>
                  <a:fillRect l="-737" t="-10000" r="-18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87888" y="1699235"/>
                <a:ext cx="4643320" cy="2006703"/>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r>
                        <a:rPr lang="en-US" altLang="zh-CN" i="1">
                          <a:latin typeface="Cambria Math" panose="02040503050406030204" pitchFamily="18" charset="0"/>
                        </a:rPr>
                        <m:t> =</m:t>
                      </m:r>
                      <m:r>
                        <a:rPr lang="zh-CN" altLang="en-US" i="1">
                          <a:latin typeface="Cambria Math" panose="02040503050406030204" pitchFamily="18" charset="0"/>
                        </a:rPr>
                        <m:t>𝐹</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𝑃</m:t>
                              </m:r>
                            </m:sub>
                          </m:sSub>
                          <m:r>
                            <a:rPr lang="zh-CN" altLang="en-US" i="1">
                              <a:latin typeface="Cambria Math" panose="02040503050406030204" pitchFamily="18" charset="0"/>
                            </a:rPr>
                            <m:t>+</m:t>
                          </m:r>
                          <m:r>
                            <a:rPr lang="en-US" altLang="zh-CN" i="1">
                              <a:latin typeface="Cambria Math" panose="02040503050406030204" pitchFamily="18" charset="0"/>
                            </a:rPr>
                            <m:t>2</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en-US" altLang="zh-CN" i="1">
                                  <a:latin typeface="Cambria Math" panose="02040503050406030204" pitchFamily="18" charset="0"/>
                                </a:rPr>
                                <m:t>𝑝</m:t>
                              </m:r>
                            </m:sub>
                          </m:sSub>
                          <m: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3</m:t>
                              </m:r>
                            </m:num>
                            <m:den>
                              <m:r>
                                <a:rPr lang="zh-CN" altLang="en-US" i="1">
                                  <a:latin typeface="Cambria Math" panose="02040503050406030204" pitchFamily="18" charset="0"/>
                                </a:rPr>
                                <m:t>2</m:t>
                              </m:r>
                            </m:den>
                          </m:f>
                        </m:e>
                      </m:d>
                    </m:oMath>
                  </m:oMathPara>
                </a14:m>
                <a:endParaRPr lang="en-US" altLang="zh-CN" i="1" dirty="0">
                  <a:latin typeface="Cambria Math" panose="02040503050406030204" pitchFamily="18" charset="0"/>
                </a:endParaRP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2</m:t>
                            </m:r>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𝑝</m:t>
                                </m:r>
                              </m:sub>
                            </m:sSub>
                            <m:r>
                              <a:rPr lang="zh-CN" altLang="en-US" i="1" dirty="0">
                                <a:latin typeface="Cambria Math" panose="02040503050406030204" pitchFamily="18" charset="0"/>
                              </a:rPr>
                              <m:t>−</m:t>
                            </m:r>
                            <m:f>
                              <m:fPr>
                                <m:ctrlPr>
                                  <a:rPr lang="zh-CN" altLang="en-US" i="1" dirty="0">
                                    <a:latin typeface="Cambria Math" panose="02040503050406030204" pitchFamily="18" charset="0"/>
                                  </a:rPr>
                                </m:ctrlPr>
                              </m:fPr>
                              <m:num>
                                <m:r>
                                  <a:rPr lang="en-US" altLang="zh-CN" b="0" i="1" dirty="0" smtClean="0">
                                    <a:latin typeface="Cambria Math" panose="02040503050406030204" pitchFamily="18" charset="0"/>
                                  </a:rPr>
                                  <m:t>3</m:t>
                                </m:r>
                              </m:num>
                              <m:den>
                                <m:r>
                                  <a:rPr lang="zh-CN" altLang="en-US" i="1" dirty="0">
                                    <a:latin typeface="Cambria Math" panose="02040503050406030204" pitchFamily="18" charset="0"/>
                                  </a:rPr>
                                  <m:t>2</m:t>
                                </m:r>
                              </m:den>
                            </m:f>
                          </m:e>
                        </m:d>
                      </m:e>
                      <m:sup>
                        <m:r>
                          <a:rPr lang="zh-CN" altLang="en-US" i="1" dirty="0">
                            <a:latin typeface="Cambria Math" panose="02040503050406030204" pitchFamily="18" charset="0"/>
                          </a:rPr>
                          <m:t>2</m:t>
                        </m:r>
                      </m:sup>
                    </m:sSup>
                    <m:r>
                      <a:rPr lang="zh-CN" altLang="en-US" i="1"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𝑅</m:t>
                        </m:r>
                      </m:e>
                      <m:sup>
                        <m:r>
                          <a:rPr lang="zh-CN" altLang="en-US" i="1" dirty="0">
                            <a:latin typeface="Cambria Math" panose="02040503050406030204" pitchFamily="18" charset="0"/>
                          </a:rPr>
                          <m:t>2</m:t>
                        </m:r>
                      </m:sup>
                    </m:sSup>
                  </m:oMath>
                </a14:m>
                <a:endParaRPr lang="en-US" altLang="zh-CN" i="1" dirty="0">
                  <a:latin typeface="Cambria Math" panose="02040503050406030204" pitchFamily="18" charset="0"/>
                </a:endParaRPr>
              </a:p>
              <a:p>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5087888" y="1699235"/>
                <a:ext cx="4643320" cy="200670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969097" y="3588578"/>
                <a:ext cx="3229538" cy="413768"/>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m:t>
                        </m:r>
                      </m:e>
                      <m:sub>
                        <m:r>
                          <m:rPr>
                            <m:sty m:val="p"/>
                          </m:rPr>
                          <a:rPr lang="en-US" altLang="zh-CN" i="1">
                            <a:latin typeface="Cambria Math" panose="02040503050406030204" pitchFamily="18" charset="0"/>
                          </a:rPr>
                          <m:t>new</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en-US" altLang="zh-CN" b="0" i="1" smtClean="0">
                            <a:latin typeface="Cambria Math" panose="02040503050406030204" pitchFamily="18" charset="0"/>
                          </a:rPr>
                          <m:t>𝑜𝑙𝑑</m:t>
                        </m:r>
                      </m:sub>
                    </m:sSub>
                    <m:r>
                      <a:rPr lang="en-US" altLang="zh-CN" i="1">
                        <a:latin typeface="Cambria Math" panose="02040503050406030204" pitchFamily="18" charset="0"/>
                      </a:rPr>
                      <m:t>+</m:t>
                    </m:r>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e>
                    </m:d>
                  </m:oMath>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969097" y="3588578"/>
                <a:ext cx="3229538" cy="413768"/>
              </a:xfrm>
              <a:prstGeom prst="rect">
                <a:avLst/>
              </a:prstGeom>
              <a:blipFill>
                <a:blip r:embed="rId11"/>
                <a:stretch>
                  <a:fillRect t="-441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519936" y="3610796"/>
                <a:ext cx="4491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5519936" y="3610796"/>
                <a:ext cx="449161"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291771" y="3598452"/>
                <a:ext cx="2564869" cy="394019"/>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即</m:t>
                    </m:r>
                    <m:r>
                      <a:rPr lang="en-US" altLang="zh-CN" b="0" i="1" smtClean="0">
                        <a:latin typeface="Cambria Math" panose="02040503050406030204" pitchFamily="18" charset="0"/>
                      </a:rPr>
                      <m:t> </m:t>
                    </m:r>
                    <m:sSub>
                      <m:sSubPr>
                        <m:ctrlPr>
                          <a:rPr lang="zh-CN" altLang="en-US" i="1" smtClean="0">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b="0" i="1" smtClean="0">
                            <a:latin typeface="Cambria Math" panose="02040503050406030204" pitchFamily="18" charset="0"/>
                          </a:rPr>
                          <m:t>𝑆</m:t>
                        </m:r>
                        <m:r>
                          <a:rPr lang="zh-CN" altLang="en-US" i="1">
                            <a:latin typeface="Cambria Math" panose="02040503050406030204" pitchFamily="18" charset="0"/>
                          </a:rPr>
                          <m:t>𝐸</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smtClean="0">
                            <a:latin typeface="Cambria Math" panose="02040503050406030204" pitchFamily="18" charset="0"/>
                          </a:rPr>
                          <m:t>2</m:t>
                        </m:r>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b="0" i="1" dirty="0" smtClean="0">
                        <a:latin typeface="Cambria Math" panose="02040503050406030204" pitchFamily="18" charset="0"/>
                      </a:rPr>
                      <m:t>5</m:t>
                    </m:r>
                  </m:oMath>
                </a14:m>
                <a:r>
                  <a:rPr lang="zh-CN" altLang="en-US" dirty="0"/>
                  <a:t> </a:t>
                </a:r>
              </a:p>
            </p:txBody>
          </p:sp>
        </mc:Choice>
        <mc:Fallback xmlns="">
          <p:sp>
            <p:nvSpPr>
              <p:cNvPr id="28" name="矩形 27"/>
              <p:cNvSpPr>
                <a:spLocks noRot="1" noChangeAspect="1" noMove="1" noResize="1" noEditPoints="1" noAdjustHandles="1" noChangeArrowheads="1" noChangeShapeType="1" noTextEdit="1"/>
              </p:cNvSpPr>
              <p:nvPr/>
            </p:nvSpPr>
            <p:spPr>
              <a:xfrm>
                <a:off x="9291771" y="3598452"/>
                <a:ext cx="2564869" cy="394019"/>
              </a:xfrm>
              <a:prstGeom prst="rect">
                <a:avLst/>
              </a:prstGeom>
              <a:blipFill>
                <a:blip r:embed="rId13"/>
                <a:stretch>
                  <a:fillRect l="-475"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969097" y="4506055"/>
                <a:ext cx="5342938" cy="394019"/>
              </a:xfrm>
              <a:prstGeom prst="rect">
                <a:avLst/>
              </a:prstGeom>
              <a:noFill/>
            </p:spPr>
            <p:txBody>
              <a:bodyPr wrap="none" rtlCol="0">
                <a:spAutoFit/>
              </a:bodyPr>
              <a:lstStyle/>
              <a:p>
                <a:r>
                  <a:rPr lang="zh-CN" altLang="en-US" dirty="0"/>
                  <a:t>同样的圆内的</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oMath>
                </a14:m>
                <a:r>
                  <a:rPr lang="zh-CN" altLang="en-US" dirty="0"/>
                  <a:t>和</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sub>
                    </m:sSub>
                  </m:oMath>
                </a14:m>
                <a:r>
                  <a:rPr lang="zh-CN" altLang="en-US" dirty="0"/>
                  <a:t>变换依赖于</a:t>
                </a:r>
                <a:r>
                  <a:rPr lang="en-US" altLang="zh-CN" dirty="0"/>
                  <a:t>P(</a:t>
                </a:r>
                <a14:m>
                  <m:oMath xmlns:m="http://schemas.openxmlformats.org/officeDocument/2006/math">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oMath>
                </a14:m>
                <a:r>
                  <a:rPr lang="en-US" altLang="zh-CN" dirty="0"/>
                  <a:t>)</a:t>
                </a:r>
                <a:r>
                  <a:rPr lang="zh-CN" altLang="en-US" dirty="0"/>
                  <a:t>的估值点</a:t>
                </a:r>
              </a:p>
            </p:txBody>
          </p:sp>
        </mc:Choice>
        <mc:Fallback xmlns="">
          <p:sp>
            <p:nvSpPr>
              <p:cNvPr id="17" name="文本框 16"/>
              <p:cNvSpPr txBox="1">
                <a:spLocks noRot="1" noChangeAspect="1" noMove="1" noResize="1" noEditPoints="1" noAdjustHandles="1" noChangeArrowheads="1" noChangeShapeType="1" noTextEdit="1"/>
              </p:cNvSpPr>
              <p:nvPr/>
            </p:nvSpPr>
            <p:spPr>
              <a:xfrm>
                <a:off x="5969097" y="4506055"/>
                <a:ext cx="5342938" cy="394019"/>
              </a:xfrm>
              <a:prstGeom prst="rect">
                <a:avLst/>
              </a:prstGeom>
              <a:blipFill>
                <a:blip r:embed="rId14"/>
                <a:stretch>
                  <a:fillRect l="-912" t="-7692" r="-342" b="-1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6182736"/>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16</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3" name="文本框 2"/>
          <p:cNvSpPr txBox="1"/>
          <p:nvPr/>
        </p:nvSpPr>
        <p:spPr>
          <a:xfrm>
            <a:off x="191344" y="1196752"/>
            <a:ext cx="3647152" cy="369332"/>
          </a:xfrm>
          <a:prstGeom prst="rect">
            <a:avLst/>
          </a:prstGeom>
          <a:noFill/>
        </p:spPr>
        <p:txBody>
          <a:bodyPr wrap="none" rtlCol="0">
            <a:spAutoFit/>
          </a:bodyPr>
          <a:lstStyle/>
          <a:p>
            <a:r>
              <a:rPr lang="zh-CN" altLang="en-US" dirty="0"/>
              <a:t>改进增量算法由此改善画圆的效率</a:t>
            </a:r>
          </a:p>
        </p:txBody>
      </p:sp>
      <mc:AlternateContent xmlns:mc="http://schemas.openxmlformats.org/markup-compatibility/2006" xmlns:a14="http://schemas.microsoft.com/office/drawing/2010/main">
        <mc:Choice Requires="a14">
          <p:sp>
            <p:nvSpPr>
              <p:cNvPr id="4" name="文本框 3"/>
              <p:cNvSpPr txBox="1"/>
              <p:nvPr/>
            </p:nvSpPr>
            <p:spPr>
              <a:xfrm>
                <a:off x="813272" y="1784244"/>
                <a:ext cx="7875016" cy="1538883"/>
              </a:xfrm>
              <a:prstGeom prst="rect">
                <a:avLst/>
              </a:prstGeom>
              <a:noFill/>
            </p:spPr>
            <p:txBody>
              <a:bodyPr wrap="square" rtlCol="0">
                <a:spAutoFit/>
              </a:bodyPr>
              <a:lstStyle/>
              <a:p>
                <a:pPr>
                  <a:lnSpc>
                    <a:spcPct val="150000"/>
                  </a:lnSpc>
                </a:pPr>
                <a:r>
                  <a:rPr lang="zh-CN" altLang="en-US" dirty="0"/>
                  <a:t>在当前的迭代中，</a:t>
                </a:r>
                <a:r>
                  <a:rPr lang="zh-CN" altLang="en-US" b="1" dirty="0"/>
                  <a:t>如果我们选择了</a:t>
                </a:r>
                <a:r>
                  <a:rPr lang="en-US" altLang="zh-CN" b="1" dirty="0"/>
                  <a:t>E</a:t>
                </a:r>
                <a:r>
                  <a:rPr lang="zh-CN" altLang="en-US" dirty="0"/>
                  <a:t>，则估值点从</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变化到</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endParaRPr lang="en-US" altLang="zh-CN" dirty="0"/>
              </a:p>
              <a:p>
                <a:pPr>
                  <a:lnSpc>
                    <a:spcPct val="150000"/>
                  </a:lnSpc>
                </a:pPr>
                <a:r>
                  <a:rPr lang="zh-CN" altLang="en-US" dirty="0"/>
                  <a:t>在点</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 处的一阶差分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3</m:t>
                    </m:r>
                  </m:oMath>
                </a14:m>
                <a:r>
                  <a:rPr lang="zh-CN" altLang="en-US" dirty="0"/>
                  <a:t> </a:t>
                </a:r>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a:rPr lang="zh-CN" altLang="en-US" i="1" dirty="0">
                        <a:latin typeface="Cambria Math" panose="02040503050406030204" pitchFamily="18" charset="0"/>
                      </a:rPr>
                      <m:t>+</m:t>
                    </m:r>
                    <m:r>
                      <a:rPr lang="en-US" altLang="zh-CN" i="1" dirty="0">
                        <a:latin typeface="Cambria Math" panose="02040503050406030204" pitchFamily="18" charset="0"/>
                      </a:rPr>
                      <m:t>3</m:t>
                    </m:r>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813272" y="1784244"/>
                <a:ext cx="7875016" cy="1538883"/>
              </a:xfrm>
              <a:prstGeom prst="rect">
                <a:avLst/>
              </a:prstGeom>
              <a:blipFill>
                <a:blip r:embed="rId3"/>
                <a:stretch>
                  <a:fillRect l="-619" b="-1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97921" y="5000935"/>
                <a:ext cx="3741089"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en-US" altLang="zh-CN" b="0" i="1" smtClean="0">
                                  <a:latin typeface="Cambria Math" panose="02040503050406030204" pitchFamily="18" charset="0"/>
                                </a:rPr>
                                <m:t>𝑆</m:t>
                              </m:r>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897921" y="5000935"/>
                <a:ext cx="3741089" cy="372281"/>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86979" y="3857325"/>
                <a:ext cx="6096000" cy="1056700"/>
              </a:xfrm>
              <a:prstGeom prst="rect">
                <a:avLst/>
              </a:prstGeom>
            </p:spPr>
            <p:txBody>
              <a:bodyPr>
                <a:spAutoFit/>
              </a:bodyPr>
              <a:lstStyle/>
              <a:p>
                <a:pPr>
                  <a:lnSpc>
                    <a:spcPct val="150000"/>
                  </a:lnSpc>
                </a:pPr>
                <a:r>
                  <a:rPr lang="zh-CN" altLang="en-US" dirty="0"/>
                  <a:t>在点</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 处的一阶差分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oMath>
                </a14:m>
                <a:r>
                  <a:rPr lang="zh-CN" altLang="en-US" dirty="0"/>
                  <a:t> </a:t>
                </a:r>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en-US" altLang="zh-CN" i="1">
                            <a:latin typeface="Cambria Math" panose="02040503050406030204" pitchFamily="18" charset="0"/>
                          </a:rPr>
                          <m:t>𝑆</m:t>
                        </m:r>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zh-CN" altLang="en-US" i="1" dirty="0">
                        <a:latin typeface="Cambria Math" panose="02040503050406030204" pitchFamily="18" charset="0"/>
                      </a:rPr>
                      <m:t>+</m:t>
                    </m:r>
                    <m:r>
                      <a:rPr lang="en-US" altLang="zh-CN" i="1" dirty="0">
                        <a:latin typeface="Cambria Math" panose="02040503050406030204" pitchFamily="18" charset="0"/>
                      </a:rPr>
                      <m:t>5</m:t>
                    </m:r>
                    <m:r>
                      <m:rPr>
                        <m:nor/>
                      </m:rPr>
                      <a:rPr lang="zh-CN" altLang="en-US" dirty="0"/>
                      <m:t> </m:t>
                    </m:r>
                  </m:oMath>
                </a14:m>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786979" y="3857325"/>
                <a:ext cx="6096000" cy="1056700"/>
              </a:xfrm>
              <a:prstGeom prst="rect">
                <a:avLst/>
              </a:prstGeom>
              <a:blipFill>
                <a:blip r:embed="rId5"/>
                <a:stretch>
                  <a:fillRect l="-800" b="-2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83013" y="3482106"/>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883013" y="3482106"/>
                <a:ext cx="3553537" cy="372281"/>
              </a:xfrm>
              <a:prstGeom prst="rect">
                <a:avLst/>
              </a:prstGeom>
              <a:blipFill>
                <a:blip r:embed="rId6"/>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8233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17</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4" name="文本框 3"/>
              <p:cNvSpPr txBox="1"/>
              <p:nvPr/>
            </p:nvSpPr>
            <p:spPr>
              <a:xfrm>
                <a:off x="309216" y="1482211"/>
                <a:ext cx="8595096" cy="1056700"/>
              </a:xfrm>
              <a:prstGeom prst="rect">
                <a:avLst/>
              </a:prstGeom>
              <a:noFill/>
            </p:spPr>
            <p:txBody>
              <a:bodyPr wrap="square" rtlCol="0">
                <a:spAutoFit/>
              </a:bodyPr>
              <a:lstStyle/>
              <a:p>
                <a:pPr>
                  <a:lnSpc>
                    <a:spcPct val="150000"/>
                  </a:lnSpc>
                </a:pPr>
                <a:r>
                  <a:rPr lang="zh-CN" altLang="en-US" dirty="0"/>
                  <a:t>若在当前的迭代中，</a:t>
                </a:r>
                <a:r>
                  <a:rPr lang="zh-CN" altLang="en-US" b="1" dirty="0"/>
                  <a:t>如果我们选择了</a:t>
                </a:r>
                <a:r>
                  <a:rPr lang="en-US" altLang="zh-CN" b="1" dirty="0"/>
                  <a:t>SE</a:t>
                </a:r>
                <a:r>
                  <a:rPr lang="zh-CN" altLang="en-US" dirty="0"/>
                  <a:t>，则估值点从</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𝑦</m:t>
                            </m:r>
                          </m:e>
                          <m:sub>
                            <m:r>
                              <m:rPr>
                                <m:sty m:val="p"/>
                              </m:rPr>
                              <a:rPr lang="en-US" altLang="zh-CN" i="1" dirty="0">
                                <a:latin typeface="Cambria Math" panose="02040503050406030204" pitchFamily="18" charset="0"/>
                              </a:rPr>
                              <m:t>p</m:t>
                            </m:r>
                          </m:sub>
                        </m:sSub>
                      </m:e>
                    </m:d>
                  </m:oMath>
                </a14:m>
                <a:r>
                  <a:rPr lang="zh-CN" altLang="en-US" dirty="0"/>
                  <a:t>变化到</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e>
                    </m:d>
                  </m:oMath>
                </a14:m>
                <a:endParaRPr lang="en-US" altLang="zh-CN" dirty="0"/>
              </a:p>
              <a:p>
                <a:pPr>
                  <a:lnSpc>
                    <a:spcPct val="150000"/>
                  </a:lnSpc>
                </a:pPr>
                <a:r>
                  <a:rPr lang="zh-CN" altLang="en-US" dirty="0"/>
                  <a:t>在点 </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e>
                    </m:d>
                  </m:oMath>
                </a14:m>
                <a:r>
                  <a:rPr lang="zh-CN" altLang="en-US" dirty="0"/>
                  <a:t>处的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m:rPr>
                        <m:nor/>
                      </m:rPr>
                      <a:rPr lang="en-US" altLang="zh-CN" b="0" i="0" dirty="0" smtClean="0">
                        <a:latin typeface="Cambria Math" panose="02040503050406030204" pitchFamily="18" charset="0"/>
                      </a:rPr>
                      <m:t>+3</m:t>
                    </m:r>
                    <m:r>
                      <m:rPr>
                        <m:nor/>
                      </m:rPr>
                      <a:rPr lang="zh-CN" altLang="en-US" dirty="0"/>
                      <m:t> </m:t>
                    </m:r>
                  </m:oMath>
                </a14:m>
                <a:endParaRPr lang="en-US" altLang="zh-CN"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09216" y="1482211"/>
                <a:ext cx="8595096" cy="1056700"/>
              </a:xfrm>
              <a:prstGeom prst="rect">
                <a:avLst/>
              </a:prstGeom>
              <a:blipFill>
                <a:blip r:embed="rId3"/>
                <a:stretch>
                  <a:fillRect l="-638" b="-23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33384" y="2812171"/>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i="1">
                          <a:latin typeface="Cambria Math" panose="02040503050406030204" pitchFamily="18" charset="0"/>
                        </a:rPr>
                        <m:t>2</m:t>
                      </m:r>
                    </m:oMath>
                  </m:oMathPara>
                </a14:m>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933384" y="2812171"/>
                <a:ext cx="3553537" cy="372281"/>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42802" y="3586443"/>
                <a:ext cx="6841488" cy="413768"/>
              </a:xfrm>
              <a:prstGeom prst="rect">
                <a:avLst/>
              </a:prstGeom>
              <a:noFill/>
            </p:spPr>
            <p:txBody>
              <a:bodyPr wrap="none" rtlCol="0">
                <a:spAutoFit/>
              </a:bodyPr>
              <a:lstStyle/>
              <a:p>
                <a:r>
                  <a:rPr lang="zh-CN" altLang="en-US" dirty="0"/>
                  <a:t>同样，在</a:t>
                </a:r>
                <a14:m>
                  <m:oMath xmlns:m="http://schemas.openxmlformats.org/officeDocument/2006/math">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𝑦</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e>
                    </m:d>
                  </m:oMath>
                </a14:m>
                <a:r>
                  <a:rPr lang="zh-CN" altLang="en-US" dirty="0"/>
                  <a:t>点处的</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r>
                          <m:rPr>
                            <m:sty m:val="p"/>
                          </m:rPr>
                          <a:rPr lang="en-US" altLang="zh-CN" i="1">
                            <a:latin typeface="Cambria Math" panose="02040503050406030204" pitchFamily="18" charset="0"/>
                          </a:rPr>
                          <m:t>new</m:t>
                        </m:r>
                      </m:sub>
                    </m:sSub>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2(</m:t>
                        </m:r>
                        <m:r>
                          <a:rPr lang="zh-CN" altLang="en-US" i="1" dirty="0">
                            <a:latin typeface="Cambria Math" panose="02040503050406030204" pitchFamily="18" charset="0"/>
                          </a:rPr>
                          <m:t>𝑥</m:t>
                        </m:r>
                      </m:e>
                      <m:sub>
                        <m:r>
                          <m:rPr>
                            <m:sty m:val="p"/>
                          </m:rPr>
                          <a:rPr lang="en-US" altLang="zh-CN" i="1" dirty="0">
                            <a:latin typeface="Cambria Math" panose="02040503050406030204" pitchFamily="18" charset="0"/>
                          </a:rPr>
                          <m:t>p</m:t>
                        </m:r>
                      </m:sub>
                    </m:sSub>
                    <m:r>
                      <a:rPr lang="en-US" altLang="zh-CN" i="1" dirty="0">
                        <a:latin typeface="Cambria Math" panose="02040503050406030204" pitchFamily="18" charset="0"/>
                      </a:rPr>
                      <m:t>+1)</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 − </m:t>
                        </m:r>
                        <m:r>
                          <a:rPr lang="en-US" altLang="zh-CN" i="1" dirty="0">
                            <a:latin typeface="Cambria Math" panose="02040503050406030204" pitchFamily="18" charset="0"/>
                          </a:rPr>
                          <m:t>2</m:t>
                        </m:r>
                        <m:r>
                          <a:rPr lang="en-US" altLang="zh-CN" b="0" i="1" dirty="0" smtClean="0">
                            <a:latin typeface="Cambria Math" panose="02040503050406030204" pitchFamily="18" charset="0"/>
                          </a:rPr>
                          <m:t>(</m:t>
                        </m:r>
                        <m:r>
                          <m:rPr>
                            <m:sty m:val="p"/>
                          </m:rPr>
                          <a:rPr lang="en-US" altLang="zh-CN" i="1" dirty="0">
                            <a:latin typeface="Cambria Math" panose="02040503050406030204" pitchFamily="18" charset="0"/>
                          </a:rPr>
                          <m:t>y</m:t>
                        </m:r>
                      </m:e>
                      <m:sub>
                        <m:r>
                          <m:rPr>
                            <m:sty m:val="p"/>
                          </m:rPr>
                          <a:rPr lang="en-US" altLang="zh-CN" i="1" dirty="0">
                            <a:latin typeface="Cambria Math" panose="02040503050406030204" pitchFamily="18" charset="0"/>
                          </a:rPr>
                          <m:t>p</m:t>
                        </m:r>
                      </m:sub>
                    </m:sSub>
                    <m:r>
                      <a:rPr lang="en-US" altLang="zh-CN" b="0" i="1" dirty="0" smtClean="0">
                        <a:latin typeface="Cambria Math" panose="02040503050406030204" pitchFamily="18" charset="0"/>
                      </a:rPr>
                      <m:t>−1)</m:t>
                    </m:r>
                    <m:r>
                      <m:rPr>
                        <m:nor/>
                      </m:rPr>
                      <a:rPr lang="en-US" altLang="zh-CN" dirty="0">
                        <a:latin typeface="Cambria Math" panose="02040503050406030204" pitchFamily="18" charset="0"/>
                      </a:rPr>
                      <m:t>+</m:t>
                    </m:r>
                    <m:r>
                      <m:rPr>
                        <m:nor/>
                      </m:rPr>
                      <a:rPr lang="en-US" altLang="zh-CN" b="0" i="0" dirty="0" smtClean="0">
                        <a:latin typeface="Cambria Math" panose="02040503050406030204" pitchFamily="18" charset="0"/>
                      </a:rPr>
                      <m:t>5</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2802" y="3586443"/>
                <a:ext cx="6841488" cy="413768"/>
              </a:xfrm>
              <a:prstGeom prst="rect">
                <a:avLst/>
              </a:prstGeom>
              <a:blipFill>
                <a:blip r:embed="rId5"/>
                <a:stretch>
                  <a:fillRect l="-712" t="-2941"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33385" y="4249893"/>
                <a:ext cx="3553537" cy="37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
                            <m:sSubPr>
                              <m:ctrlPr>
                                <a:rPr lang="zh-CN" altLang="en-US" i="1">
                                  <a:latin typeface="Cambria Math" panose="02040503050406030204" pitchFamily="18" charset="0"/>
                                </a:rPr>
                              </m:ctrlPr>
                            </m:sSubPr>
                            <m:e>
                              <m:r>
                                <a:rPr lang="zh-CN" altLang="en-US" i="1">
                                  <a:latin typeface="Cambria Math" panose="02040503050406030204" pitchFamily="18" charset="0"/>
                                </a:rPr>
                                <m:t>其二阶差分</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a:rPr lang="en-US" altLang="zh-CN" i="1">
                                  <a:latin typeface="Cambria Math" panose="02040503050406030204" pitchFamily="18" charset="0"/>
                                </a:rPr>
                                <m:t>𝑛𝑒𝑤</m:t>
                              </m:r>
                            </m:sub>
                          </m:sSub>
                          <m:r>
                            <a:rPr lang="en-US" altLang="zh-CN" i="1">
                              <a:latin typeface="Cambria Math" panose="02040503050406030204" pitchFamily="18" charset="0"/>
                            </a:rPr>
                            <m:t>−</m:t>
                          </m:r>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r>
                            <m:rPr>
                              <m:sty m:val="p"/>
                            </m:rPr>
                            <a:rPr lang="en-US" altLang="zh-CN" i="1">
                              <a:latin typeface="Cambria Math" panose="02040503050406030204" pitchFamily="18" charset="0"/>
                            </a:rPr>
                            <m:t>old</m:t>
                          </m:r>
                        </m:sub>
                      </m:sSub>
                      <m:r>
                        <a:rPr lang="zh-CN" altLang="en-US" i="1">
                          <a:latin typeface="Cambria Math" panose="02040503050406030204" pitchFamily="18" charset="0"/>
                        </a:rPr>
                        <m:t>=</m:t>
                      </m:r>
                      <m:r>
                        <a:rPr lang="en-US" altLang="zh-CN" b="0" i="1" smtClean="0">
                          <a:latin typeface="Cambria Math" panose="02040503050406030204" pitchFamily="18" charset="0"/>
                        </a:rPr>
                        <m:t>4</m:t>
                      </m:r>
                    </m:oMath>
                  </m:oMathPara>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933385" y="4249893"/>
                <a:ext cx="3553537" cy="372281"/>
              </a:xfrm>
              <a:prstGeom prst="rect">
                <a:avLst/>
              </a:prstGeom>
              <a:blipFill>
                <a:blip r:embed="rId6"/>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655544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18</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p>
          <a:p>
            <a:pPr algn="ctr">
              <a:lnSpc>
                <a:spcPct val="100000"/>
              </a:lnSpc>
              <a:spcBef>
                <a:spcPct val="0"/>
              </a:spcBef>
              <a:buNone/>
            </a:pPr>
            <a:r>
              <a:rPr lang="zh-CN" altLang="en-US" sz="1800">
                <a:solidFill>
                  <a:schemeClr val="bg2"/>
                </a:solidFill>
                <a:cs typeface="+mn-ea"/>
                <a:sym typeface="+mn-lt"/>
              </a:rPr>
              <a:t>二阶差分</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7" name="文本框 6"/>
          <p:cNvSpPr txBox="1"/>
          <p:nvPr/>
        </p:nvSpPr>
        <p:spPr>
          <a:xfrm>
            <a:off x="549786" y="1293975"/>
            <a:ext cx="1107996" cy="369332"/>
          </a:xfrm>
          <a:prstGeom prst="rect">
            <a:avLst/>
          </a:prstGeom>
          <a:noFill/>
        </p:spPr>
        <p:txBody>
          <a:bodyPr wrap="none" rtlCol="0">
            <a:spAutoFit/>
          </a:bodyPr>
          <a:lstStyle/>
          <a:p>
            <a:r>
              <a:rPr lang="zh-CN" altLang="en-US" dirty="0"/>
              <a:t>算法步骤</a:t>
            </a:r>
          </a:p>
        </p:txBody>
      </p:sp>
      <mc:AlternateContent xmlns:mc="http://schemas.openxmlformats.org/markup-compatibility/2006" xmlns:a14="http://schemas.microsoft.com/office/drawing/2010/main">
        <mc:Choice Requires="a14">
          <p:sp>
            <p:nvSpPr>
              <p:cNvPr id="9" name="文本框 8"/>
              <p:cNvSpPr txBox="1"/>
              <p:nvPr/>
            </p:nvSpPr>
            <p:spPr>
              <a:xfrm>
                <a:off x="1342326" y="1865056"/>
                <a:ext cx="7935314" cy="1755417"/>
              </a:xfrm>
              <a:prstGeom prst="rect">
                <a:avLst/>
              </a:prstGeom>
              <a:noFill/>
            </p:spPr>
            <p:txBody>
              <a:bodyPr wrap="none" rtlCol="0">
                <a:spAutoFit/>
              </a:bodyPr>
              <a:lstStyle/>
              <a:p>
                <a:pPr marL="400050" indent="-400050">
                  <a:lnSpc>
                    <a:spcPct val="150000"/>
                  </a:lnSpc>
                  <a:buFont typeface="+mj-lt"/>
                  <a:buAutoNum type="romanUcPeriod"/>
                </a:pPr>
                <a:r>
                  <a:rPr lang="zh-CN" altLang="en-US" dirty="0"/>
                  <a:t>根据上一次循环所计算的判定变量</a:t>
                </a:r>
                <a:r>
                  <a:rPr lang="en-US" altLang="zh-CN" dirty="0"/>
                  <a:t>d</a:t>
                </a:r>
                <a:r>
                  <a:rPr lang="zh-CN" altLang="en-US" dirty="0"/>
                  <a:t>的值的符号选择一个像素</a:t>
                </a:r>
                <a:endParaRPr lang="en-US" altLang="zh-CN" dirty="0"/>
              </a:p>
              <a:p>
                <a:pPr marL="400050" indent="-400050">
                  <a:lnSpc>
                    <a:spcPct val="150000"/>
                  </a:lnSpc>
                  <a:buFont typeface="+mj-lt"/>
                  <a:buAutoNum type="romanUcPeriod"/>
                </a:pPr>
                <a:r>
                  <a:rPr lang="zh-CN" altLang="en-US" dirty="0"/>
                  <a:t>运用上一次循环所计算的相关的</a:t>
                </a:r>
                <a14:m>
                  <m:oMath xmlns:m="http://schemas.openxmlformats.org/officeDocument/2006/math">
                    <m:r>
                      <m:rPr>
                        <m:sty m:val="p"/>
                      </m:rPr>
                      <a:rPr lang="zh-CN" altLang="en-US" i="1">
                        <a:latin typeface="Cambria Math" panose="02040503050406030204" pitchFamily="18" charset="0"/>
                      </a:rPr>
                      <m:t>Δ</m:t>
                    </m:r>
                  </m:oMath>
                </a14:m>
                <a:r>
                  <a:rPr lang="zh-CN" altLang="en-US" dirty="0"/>
                  <a:t>，用</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oMath>
                </a14:m>
                <a:r>
                  <a:rPr lang="zh-CN" altLang="en-US" dirty="0"/>
                  <a:t>或者</a:t>
                </a:r>
                <a14:m>
                  <m:oMath xmlns:m="http://schemas.openxmlformats.org/officeDocument/2006/math">
                    <m:sSub>
                      <m:sSubPr>
                        <m:ctrlPr>
                          <a:rPr lang="zh-CN" altLang="en-US" i="1" smtClean="0">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sub>
                    </m:sSub>
                  </m:oMath>
                </a14:m>
                <a:r>
                  <a:rPr lang="zh-CN" altLang="en-US" dirty="0"/>
                  <a:t>值对判定变量</a:t>
                </a:r>
                <a:r>
                  <a:rPr lang="en-US" altLang="zh-CN" dirty="0"/>
                  <a:t>d</a:t>
                </a:r>
                <a:r>
                  <a:rPr lang="zh-CN" altLang="en-US" dirty="0"/>
                  <a:t>进行修改</a:t>
                </a:r>
                <a:endParaRPr lang="en-US" altLang="zh-CN" dirty="0"/>
              </a:p>
              <a:p>
                <a:pPr marL="400050" indent="-400050">
                  <a:lnSpc>
                    <a:spcPct val="150000"/>
                  </a:lnSpc>
                  <a:buFont typeface="+mj-lt"/>
                  <a:buAutoNum type="romanUcPeriod"/>
                </a:pPr>
                <a:r>
                  <a:rPr lang="zh-CN" altLang="en-US" dirty="0"/>
                  <a:t>根据像素的移动情况，用前面计算的差分常量</a:t>
                </a:r>
                <a14:m>
                  <m:oMath xmlns:m="http://schemas.openxmlformats.org/officeDocument/2006/math">
                    <m:r>
                      <a:rPr lang="zh-CN" altLang="en-US" i="1" dirty="0">
                        <a:latin typeface="Cambria Math" panose="02040503050406030204" pitchFamily="18" charset="0"/>
                      </a:rPr>
                      <m:t>修改</m:t>
                    </m:r>
                    <m:r>
                      <m:rPr>
                        <m:sty m:val="p"/>
                      </m:rPr>
                      <a:rPr lang="zh-CN" altLang="en-US" i="1">
                        <a:latin typeface="Cambria Math" panose="02040503050406030204" pitchFamily="18" charset="0"/>
                      </a:rPr>
                      <m:t>Δ</m:t>
                    </m:r>
                  </m:oMath>
                </a14:m>
                <a:endParaRPr lang="en-US" altLang="zh-CN" dirty="0"/>
              </a:p>
              <a:p>
                <a:pPr marL="400050" indent="-400050">
                  <a:lnSpc>
                    <a:spcPct val="150000"/>
                  </a:lnSpc>
                  <a:buFont typeface="+mj-lt"/>
                  <a:buAutoNum type="romanUcPeriod"/>
                </a:pPr>
                <a:r>
                  <a:rPr lang="zh-CN" altLang="en-US" dirty="0"/>
                  <a:t>移动像素。 </a:t>
                </a:r>
                <a14:m>
                  <m:oMath xmlns:m="http://schemas.openxmlformats.org/officeDocument/2006/math">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a:rPr lang="zh-CN" altLang="en-US" i="1">
                            <a:latin typeface="Cambria Math" panose="02040503050406030204" pitchFamily="18" charset="0"/>
                          </a:rPr>
                          <m:t>𝐸</m:t>
                        </m:r>
                      </m:sub>
                    </m:sSub>
                    <m:r>
                      <a:rPr lang="en-US" altLang="zh-CN" b="0" i="1" smtClean="0">
                        <a:latin typeface="Cambria Math" panose="02040503050406030204" pitchFamily="18" charset="0"/>
                      </a:rPr>
                      <m:t> </m:t>
                    </m:r>
                    <m:r>
                      <a:rPr lang="zh-CN" altLang="en-US" i="1">
                        <a:latin typeface="Cambria Math" panose="02040503050406030204" pitchFamily="18" charset="0"/>
                      </a:rPr>
                      <m:t>和</m:t>
                    </m:r>
                    <m:r>
                      <a:rPr lang="en-US" altLang="zh-CN" b="0" i="1" smtClean="0">
                        <a:latin typeface="Cambria Math" panose="02040503050406030204" pitchFamily="18" charset="0"/>
                      </a:rPr>
                      <m:t> </m:t>
                    </m:r>
                    <m:sSub>
                      <m:sSubPr>
                        <m:ctrlPr>
                          <a:rPr lang="zh-CN" altLang="en-US" i="1">
                            <a:latin typeface="Cambria Math" panose="02040503050406030204" pitchFamily="18" charset="0"/>
                          </a:rPr>
                        </m:ctrlPr>
                      </m:sSubPr>
                      <m:e>
                        <m:r>
                          <m:rPr>
                            <m:sty m:val="p"/>
                          </m:rPr>
                          <a:rPr lang="zh-CN" altLang="en-US" i="1">
                            <a:latin typeface="Cambria Math" panose="02040503050406030204" pitchFamily="18" charset="0"/>
                          </a:rPr>
                          <m:t>Δ</m:t>
                        </m:r>
                      </m:e>
                      <m:sub>
                        <m:r>
                          <m:rPr>
                            <m:sty m:val="p"/>
                          </m:rPr>
                          <a:rPr lang="en-US" altLang="zh-CN" i="1">
                            <a:latin typeface="Cambria Math" panose="02040503050406030204" pitchFamily="18" charset="0"/>
                          </a:rPr>
                          <m:t>S</m:t>
                        </m:r>
                        <m:r>
                          <a:rPr lang="zh-CN" altLang="en-US" i="1">
                            <a:latin typeface="Cambria Math" panose="02040503050406030204" pitchFamily="18" charset="0"/>
                          </a:rPr>
                          <m:t>𝐸</m:t>
                        </m:r>
                      </m:sub>
                    </m:sSub>
                  </m:oMath>
                </a14:m>
                <a:r>
                  <a:rPr lang="zh-CN" altLang="en-US" dirty="0"/>
                  <a:t>使用起始像素（</a:t>
                </a:r>
                <a:r>
                  <a:rPr lang="en-US" altLang="zh-CN" i="1" dirty="0"/>
                  <a:t>0</a:t>
                </a:r>
                <a:r>
                  <a:rPr lang="zh-CN" altLang="en-US" i="1" dirty="0"/>
                  <a:t>，</a:t>
                </a:r>
                <a:r>
                  <a:rPr lang="en-US" altLang="zh-CN" i="1" dirty="0"/>
                  <a:t>R</a:t>
                </a:r>
                <a:r>
                  <a:rPr lang="zh-CN" altLang="en-US" dirty="0"/>
                  <a:t>）进行初始化</a:t>
                </a:r>
              </a:p>
            </p:txBody>
          </p:sp>
        </mc:Choice>
        <mc:Fallback xmlns="">
          <p:sp>
            <p:nvSpPr>
              <p:cNvPr id="9" name="文本框 8"/>
              <p:cNvSpPr txBox="1">
                <a:spLocks noRot="1" noChangeAspect="1" noMove="1" noResize="1" noEditPoints="1" noAdjustHandles="1" noChangeArrowheads="1" noChangeShapeType="1" noTextEdit="1"/>
              </p:cNvSpPr>
              <p:nvPr/>
            </p:nvSpPr>
            <p:spPr>
              <a:xfrm>
                <a:off x="1342326" y="1865056"/>
                <a:ext cx="7935314" cy="1755417"/>
              </a:xfrm>
              <a:prstGeom prst="rect">
                <a:avLst/>
              </a:prstGeom>
              <a:blipFill>
                <a:blip r:embed="rId3"/>
                <a:stretch>
                  <a:fillRect l="-461" b="-1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2665743"/>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19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二维图元的填充算法</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9"/>
          <p:cNvSpPr txBox="1"/>
          <p:nvPr/>
        </p:nvSpPr>
        <p:spPr>
          <a:xfrm>
            <a:off x="6512546" y="4815687"/>
            <a:ext cx="2829477" cy="399956"/>
          </a:xfrm>
          <a:prstGeom prst="rect">
            <a:avLst/>
          </a:prstGeom>
          <a:noFill/>
        </p:spPr>
        <p:txBody>
          <a:bodyPr wrap="square" lIns="91398" tIns="45699" rIns="91398" bIns="45699" rtlCol="0">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sym typeface="+mn-lt"/>
              </a:rPr>
              <a:t>扫描线填充法</a:t>
            </a:r>
          </a:p>
        </p:txBody>
      </p: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5" name="文本框 24">
            <a:extLst>
              <a:ext uri="{FF2B5EF4-FFF2-40B4-BE49-F238E27FC236}">
                <a16:creationId xmlns:a16="http://schemas.microsoft.com/office/drawing/2014/main" id="{7B50CEBD-3BD5-4A70-A37B-C9B9EF4DD997}"/>
              </a:ext>
            </a:extLst>
          </p:cNvPr>
          <p:cNvSpPr txBox="1"/>
          <p:nvPr/>
        </p:nvSpPr>
        <p:spPr>
          <a:xfrm>
            <a:off x="3287687" y="4830999"/>
            <a:ext cx="1353635"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包围盒</a:t>
            </a:r>
          </a:p>
        </p:txBody>
      </p:sp>
      <p:sp>
        <p:nvSpPr>
          <p:cNvPr id="33" name="文本框 32">
            <a:extLst>
              <a:ext uri="{FF2B5EF4-FFF2-40B4-BE49-F238E27FC236}">
                <a16:creationId xmlns:a16="http://schemas.microsoft.com/office/drawing/2014/main" id="{2BDE3743-3270-42D0-94E6-E5AA72FB9E29}"/>
              </a:ext>
            </a:extLst>
          </p:cNvPr>
          <p:cNvSpPr txBox="1"/>
          <p:nvPr/>
        </p:nvSpPr>
        <p:spPr>
          <a:xfrm>
            <a:off x="3287688" y="5363814"/>
            <a:ext cx="2232248"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种子填充算法</a:t>
            </a:r>
          </a:p>
        </p:txBody>
      </p:sp>
      <p:sp>
        <p:nvSpPr>
          <p:cNvPr id="34" name="文本框 33">
            <a:extLst>
              <a:ext uri="{FF2B5EF4-FFF2-40B4-BE49-F238E27FC236}">
                <a16:creationId xmlns:a16="http://schemas.microsoft.com/office/drawing/2014/main" id="{2BE0FC0E-FF8E-45EA-B40D-9FA528F7176F}"/>
              </a:ext>
            </a:extLst>
          </p:cNvPr>
          <p:cNvSpPr txBox="1"/>
          <p:nvPr/>
        </p:nvSpPr>
        <p:spPr>
          <a:xfrm>
            <a:off x="6512545" y="5382471"/>
            <a:ext cx="3519449"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扫描线种子填充算法</a:t>
            </a:r>
          </a:p>
        </p:txBody>
      </p:sp>
    </p:spTree>
    <p:extLst>
      <p:ext uri="{BB962C8B-B14F-4D97-AF65-F5344CB8AC3E}">
        <p14:creationId xmlns:p14="http://schemas.microsoft.com/office/powerpoint/2010/main" val="400172108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 calcmode="lin" valueType="num">
                                      <p:cBhvr>
                                        <p:cTn id="34" dur="500" fill="hold"/>
                                        <p:tgtEl>
                                          <p:spTgt spid="36"/>
                                        </p:tgtEl>
                                        <p:attrNameLst>
                                          <p:attrName>style.rotation</p:attrName>
                                        </p:attrNameLst>
                                      </p:cBhvr>
                                      <p:tavLst>
                                        <p:tav tm="0">
                                          <p:val>
                                            <p:fltVal val="90"/>
                                          </p:val>
                                        </p:tav>
                                        <p:tav tm="100000">
                                          <p:val>
                                            <p:fltVal val="0"/>
                                          </p:val>
                                        </p:tav>
                                      </p:tavLst>
                                    </p:anim>
                                    <p:animEffect transition="in" filter="fade">
                                      <p:cBhvr>
                                        <p:cTn id="35" dur="500"/>
                                        <p:tgtEl>
                                          <p:spTgt spid="36"/>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31" grpId="0"/>
      <p:bldP spid="3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378878" y="1039571"/>
            <a:ext cx="4694660" cy="4694660"/>
          </a:xfrm>
          <a:prstGeom prst="ellipse">
            <a:avLst/>
          </a:prstGeom>
          <a:solidFill>
            <a:schemeClr val="bg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1"/>
          <p:cNvSpPr/>
          <p:nvPr/>
        </p:nvSpPr>
        <p:spPr>
          <a:xfrm>
            <a:off x="-456728" y="2348880"/>
            <a:ext cx="1717289" cy="2098281"/>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70C0"/>
              </a:solidFill>
              <a:effectLst/>
              <a:uLnTx/>
              <a:uFillTx/>
              <a:cs typeface="+mn-ea"/>
              <a:sym typeface="+mn-lt"/>
            </a:endParaRPr>
          </a:p>
        </p:txBody>
      </p:sp>
      <p:sp>
        <p:nvSpPr>
          <p:cNvPr id="10" name="椭圆 9"/>
          <p:cNvSpPr/>
          <p:nvPr/>
        </p:nvSpPr>
        <p:spPr>
          <a:xfrm>
            <a:off x="744316" y="2204864"/>
            <a:ext cx="2376264" cy="2376264"/>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1" name="组合 10"/>
          <p:cNvGrpSpPr/>
          <p:nvPr/>
        </p:nvGrpSpPr>
        <p:grpSpPr>
          <a:xfrm>
            <a:off x="1375536" y="2492896"/>
            <a:ext cx="1062068" cy="1025712"/>
            <a:chOff x="5512720" y="2152017"/>
            <a:chExt cx="583915" cy="496874"/>
          </a:xfrm>
        </p:grpSpPr>
        <p:sp>
          <p:nvSpPr>
            <p:cNvPr id="12"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prstClr val="black"/>
                </a:solidFill>
                <a:cs typeface="+mn-ea"/>
                <a:sym typeface="+mn-lt"/>
              </a:endParaRPr>
            </a:p>
          </p:txBody>
        </p:sp>
        <p:sp>
          <p:nvSpPr>
            <p:cNvPr id="13"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prstClr val="black"/>
                </a:solidFill>
                <a:cs typeface="+mn-ea"/>
                <a:sym typeface="+mn-lt"/>
              </a:endParaRPr>
            </a:p>
          </p:txBody>
        </p:sp>
      </p:grpSp>
      <p:sp>
        <p:nvSpPr>
          <p:cNvPr id="14" name="标题 4"/>
          <p:cNvSpPr txBox="1">
            <a:spLocks/>
          </p:cNvSpPr>
          <p:nvPr/>
        </p:nvSpPr>
        <p:spPr>
          <a:xfrm>
            <a:off x="1320380" y="3628028"/>
            <a:ext cx="1296144" cy="80314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prstClr val="white"/>
                </a:solidFill>
                <a:latin typeface="+mn-lt"/>
                <a:ea typeface="+mn-ea"/>
                <a:cs typeface="+mn-ea"/>
                <a:sym typeface="+mn-lt"/>
              </a:rPr>
              <a:t>目   录</a:t>
            </a:r>
            <a:endParaRPr lang="en-US" altLang="zh-CN" sz="2800" b="1" dirty="0">
              <a:solidFill>
                <a:prstClr val="white"/>
              </a:solidFill>
              <a:latin typeface="+mn-lt"/>
              <a:ea typeface="+mn-ea"/>
              <a:cs typeface="+mn-ea"/>
              <a:sym typeface="+mn-lt"/>
            </a:endParaRPr>
          </a:p>
          <a:p>
            <a:pPr algn="l"/>
            <a:r>
              <a:rPr lang="en-US" altLang="zh-CN" sz="1400" b="1" dirty="0">
                <a:solidFill>
                  <a:prstClr val="white"/>
                </a:solidFill>
                <a:latin typeface="+mn-lt"/>
                <a:ea typeface="+mn-ea"/>
                <a:cs typeface="+mn-ea"/>
                <a:sym typeface="+mn-lt"/>
              </a:rPr>
              <a:t>CONTENTS</a:t>
            </a:r>
            <a:endParaRPr lang="zh-CN" altLang="en-US" sz="1100" b="1" dirty="0">
              <a:solidFill>
                <a:prstClr val="white"/>
              </a:solidFill>
              <a:latin typeface="+mn-lt"/>
              <a:ea typeface="+mn-ea"/>
              <a:cs typeface="+mn-ea"/>
              <a:sym typeface="+mn-lt"/>
            </a:endParaRPr>
          </a:p>
          <a:p>
            <a:pPr algn="l"/>
            <a:endParaRPr lang="en-US" altLang="zh-CN" sz="1400" b="1" dirty="0">
              <a:solidFill>
                <a:prstClr val="white"/>
              </a:solidFill>
              <a:latin typeface="+mn-lt"/>
              <a:ea typeface="+mn-ea"/>
              <a:cs typeface="+mn-ea"/>
              <a:sym typeface="+mn-lt"/>
            </a:endParaRPr>
          </a:p>
        </p:txBody>
      </p:sp>
      <p:sp>
        <p:nvSpPr>
          <p:cNvPr id="15" name="椭圆 14"/>
          <p:cNvSpPr/>
          <p:nvPr/>
        </p:nvSpPr>
        <p:spPr>
          <a:xfrm>
            <a:off x="888332" y="2336691"/>
            <a:ext cx="2100421" cy="2100421"/>
          </a:xfrm>
          <a:prstGeom prst="ellipse">
            <a:avLst/>
          </a:prstGeom>
          <a:noFill/>
          <a:ln w="12700" cap="flat" cmpd="sng" algn="ctr">
            <a:solidFill>
              <a:sysClr val="window" lastClr="CCE8C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7" name="矩形 16"/>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3" name="组合 42"/>
          <p:cNvGrpSpPr/>
          <p:nvPr/>
        </p:nvGrpSpPr>
        <p:grpSpPr>
          <a:xfrm>
            <a:off x="3136212" y="1289857"/>
            <a:ext cx="6480720" cy="662314"/>
            <a:chOff x="3136212" y="1289857"/>
            <a:chExt cx="6480720" cy="662314"/>
          </a:xfrm>
        </p:grpSpPr>
        <p:sp>
          <p:nvSpPr>
            <p:cNvPr id="41" name="圆角矩形 40"/>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 图元的扫描转换</a:t>
              </a:r>
            </a:p>
          </p:txBody>
        </p:sp>
        <p:grpSp>
          <p:nvGrpSpPr>
            <p:cNvPr id="30" name="组合 29"/>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31" name="椭圆 30"/>
              <p:cNvSpPr/>
              <p:nvPr/>
            </p:nvSpPr>
            <p:spPr>
              <a:xfrm>
                <a:off x="3865339" y="1484784"/>
                <a:ext cx="576064" cy="576064"/>
              </a:xfrm>
              <a:prstGeom prst="ellipse">
                <a:avLst/>
              </a:prstGeom>
              <a:solidFill>
                <a:schemeClr val="tx1"/>
              </a:solidFill>
              <a:ln w="57150" cap="flat" cmpd="sng" algn="ctr">
                <a:solidFill>
                  <a:sysClr val="window" lastClr="CCE8C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2"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69" name="组合 68"/>
          <p:cNvGrpSpPr/>
          <p:nvPr/>
        </p:nvGrpSpPr>
        <p:grpSpPr>
          <a:xfrm>
            <a:off x="3935760" y="2406646"/>
            <a:ext cx="6480720" cy="662314"/>
            <a:chOff x="3136212" y="1289857"/>
            <a:chExt cx="6480720" cy="662314"/>
          </a:xfrm>
        </p:grpSpPr>
        <p:sp>
          <p:nvSpPr>
            <p:cNvPr id="70" name="圆角矩形 6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填充</a:t>
              </a:r>
            </a:p>
          </p:txBody>
        </p:sp>
        <p:grpSp>
          <p:nvGrpSpPr>
            <p:cNvPr id="71" name="组合 7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2" name="椭圆 71"/>
              <p:cNvSpPr/>
              <p:nvPr/>
            </p:nvSpPr>
            <p:spPr>
              <a:xfrm>
                <a:off x="3865339" y="1484784"/>
                <a:ext cx="576064" cy="576064"/>
              </a:xfrm>
              <a:prstGeom prst="ellipse">
                <a:avLst/>
              </a:prstGeom>
              <a:solidFill>
                <a:schemeClr val="tx1"/>
              </a:solidFill>
              <a:ln w="57150" cap="flat" cmpd="sng" algn="ctr">
                <a:solidFill>
                  <a:sysClr val="window" lastClr="CCE8C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2</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3215680" y="4854918"/>
            <a:ext cx="6480720" cy="662314"/>
            <a:chOff x="3136212" y="1289857"/>
            <a:chExt cx="6480720" cy="662314"/>
          </a:xfrm>
        </p:grpSpPr>
        <p:sp>
          <p:nvSpPr>
            <p:cNvPr id="75" name="圆角矩形 74"/>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代码实现</a:t>
              </a:r>
              <a:endParaRPr lang="en-US" altLang="zh-CN" sz="3200" dirty="0">
                <a:solidFill>
                  <a:schemeClr val="bg2"/>
                </a:solidFill>
                <a:cs typeface="+mn-ea"/>
                <a:sym typeface="+mn-lt"/>
              </a:endParaRPr>
            </a:p>
          </p:txBody>
        </p:sp>
        <p:grpSp>
          <p:nvGrpSpPr>
            <p:cNvPr id="76" name="组合 75"/>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7" name="椭圆 76"/>
              <p:cNvSpPr/>
              <p:nvPr/>
            </p:nvSpPr>
            <p:spPr>
              <a:xfrm>
                <a:off x="3865339" y="1484784"/>
                <a:ext cx="576064" cy="576064"/>
              </a:xfrm>
              <a:prstGeom prst="ellipse">
                <a:avLst/>
              </a:prstGeom>
              <a:solidFill>
                <a:schemeClr val="tx1"/>
              </a:solidFill>
              <a:ln w="57150" cap="flat" cmpd="sng" algn="ctr">
                <a:solidFill>
                  <a:sysClr val="window" lastClr="CCE8C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4</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3935760" y="3774798"/>
            <a:ext cx="6480720" cy="662314"/>
            <a:chOff x="3136212" y="1289857"/>
            <a:chExt cx="6480720" cy="662314"/>
          </a:xfrm>
        </p:grpSpPr>
        <p:sp>
          <p:nvSpPr>
            <p:cNvPr id="80" name="圆角矩形 7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裁剪</a:t>
              </a:r>
            </a:p>
          </p:txBody>
        </p:sp>
        <p:grpSp>
          <p:nvGrpSpPr>
            <p:cNvPr id="81" name="组合 8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82" name="椭圆 81"/>
              <p:cNvSpPr/>
              <p:nvPr/>
            </p:nvSpPr>
            <p:spPr>
              <a:xfrm>
                <a:off x="3865339" y="1484784"/>
                <a:ext cx="576064" cy="576064"/>
              </a:xfrm>
              <a:prstGeom prst="ellipse">
                <a:avLst/>
              </a:prstGeom>
              <a:solidFill>
                <a:schemeClr val="tx1"/>
              </a:solidFill>
              <a:ln w="57150" cap="flat" cmpd="sng" algn="ctr">
                <a:solidFill>
                  <a:sysClr val="window" lastClr="CCE8C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3" name="标题 4"/>
              <p:cNvSpPr txBox="1">
                <a:spLocks/>
              </p:cNvSpPr>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3</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spTree>
    <p:extLst>
      <p:ext uri="{BB962C8B-B14F-4D97-AF65-F5344CB8AC3E}">
        <p14:creationId xmlns:p14="http://schemas.microsoft.com/office/powerpoint/2010/main" val="2422335476"/>
      </p:ext>
    </p:extLst>
  </p:cSld>
  <p:clrMapOvr>
    <a:masterClrMapping/>
  </p:clrMapOvr>
  <mc:AlternateContent xmlns:mc="http://schemas.openxmlformats.org/markup-compatibility/2006" xmlns:p14="http://schemas.microsoft.com/office/powerpoint/2010/main">
    <mc:Choice Requires="p14">
      <p:transition spd="slow" p14:dur="2000" advTm="7361"/>
    </mc:Choice>
    <mc:Fallback xmlns="">
      <p:transition spd="slow" advTm="736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75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2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2200"/>
                                </p:stCondLst>
                                <p:childTnLst>
                                  <p:par>
                                    <p:cTn id="30" presetID="2" presetClass="entr" presetSubtype="8" fill="hold" grpId="0" nodeType="afterEffect" p14:presetBounceEnd="60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60000">
                                          <p:cBhvr additive="base">
                                            <p:cTn id="32" dur="25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450"/>
                                </p:stCondLst>
                                <p:childTnLst>
                                  <p:par>
                                    <p:cTn id="35" presetID="21" presetClass="entr" presetSubtype="1"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heel(1)">
                                          <p:cBhvr>
                                            <p:cTn id="37" dur="500"/>
                                            <p:tgtEl>
                                              <p:spTgt spid="42"/>
                                            </p:tgtEl>
                                          </p:cBhvr>
                                        </p:animEffect>
                                      </p:childTnLst>
                                    </p:cTn>
                                  </p:par>
                                  <p:par>
                                    <p:cTn id="38" presetID="8" presetClass="emph" presetSubtype="0" repeatCount="indefinite" fill="hold" grpId="1" nodeType="withEffect">
                                      <p:stCondLst>
                                        <p:cond delay="0"/>
                                      </p:stCondLst>
                                      <p:childTnLst>
                                        <p:animRot by="21600000">
                                          <p:cBhvr>
                                            <p:cTn id="39" dur="500" fill="hold"/>
                                            <p:tgtEl>
                                              <p:spTgt spid="42"/>
                                            </p:tgtEl>
                                            <p:attrNameLst>
                                              <p:attrName>r</p:attrName>
                                            </p:attrNameLst>
                                          </p:cBhvr>
                                        </p:animRot>
                                      </p:childTnLst>
                                    </p:cTn>
                                  </p:par>
                                </p:childTnLst>
                              </p:cTn>
                            </p:par>
                            <p:par>
                              <p:cTn id="40" fill="hold">
                                <p:stCondLst>
                                  <p:cond delay="295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3450"/>
                                </p:stCondLst>
                                <p:childTnLst>
                                  <p:par>
                                    <p:cTn id="45" presetID="2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3950"/>
                                </p:stCondLst>
                                <p:childTnLst>
                                  <p:par>
                                    <p:cTn id="49" presetID="22" presetClass="entr" presetSubtype="8"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par>
                              <p:cTn id="52" fill="hold">
                                <p:stCondLst>
                                  <p:cond delay="4450"/>
                                </p:stCondLst>
                                <p:childTnLst>
                                  <p:par>
                                    <p:cTn id="53" presetID="22" presetClass="entr" presetSubtype="8"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9" grpId="0" animBg="1"/>
          <p:bldP spid="10" grpId="0" animBg="1"/>
          <p:bldP spid="14" grpId="0"/>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75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2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220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0-#ppt_w/2"/>
                                              </p:val>
                                            </p:tav>
                                            <p:tav tm="100000">
                                              <p:val>
                                                <p:strVal val="#ppt_x"/>
                                              </p:val>
                                            </p:tav>
                                          </p:tavLst>
                                        </p:anim>
                                        <p:anim calcmode="lin" valueType="num">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2450"/>
                                </p:stCondLst>
                                <p:childTnLst>
                                  <p:par>
                                    <p:cTn id="35" presetID="21" presetClass="entr" presetSubtype="1"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heel(1)">
                                          <p:cBhvr>
                                            <p:cTn id="37" dur="500"/>
                                            <p:tgtEl>
                                              <p:spTgt spid="42"/>
                                            </p:tgtEl>
                                          </p:cBhvr>
                                        </p:animEffect>
                                      </p:childTnLst>
                                    </p:cTn>
                                  </p:par>
                                  <p:par>
                                    <p:cTn id="38" presetID="8" presetClass="emph" presetSubtype="0" repeatCount="indefinite" fill="hold" grpId="1" nodeType="withEffect">
                                      <p:stCondLst>
                                        <p:cond delay="0"/>
                                      </p:stCondLst>
                                      <p:childTnLst>
                                        <p:animRot by="21600000">
                                          <p:cBhvr>
                                            <p:cTn id="39" dur="500" fill="hold"/>
                                            <p:tgtEl>
                                              <p:spTgt spid="42"/>
                                            </p:tgtEl>
                                            <p:attrNameLst>
                                              <p:attrName>r</p:attrName>
                                            </p:attrNameLst>
                                          </p:cBhvr>
                                        </p:animRot>
                                      </p:childTnLst>
                                    </p:cTn>
                                  </p:par>
                                </p:childTnLst>
                              </p:cTn>
                            </p:par>
                            <p:par>
                              <p:cTn id="40" fill="hold">
                                <p:stCondLst>
                                  <p:cond delay="295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3450"/>
                                </p:stCondLst>
                                <p:childTnLst>
                                  <p:par>
                                    <p:cTn id="45" presetID="2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3950"/>
                                </p:stCondLst>
                                <p:childTnLst>
                                  <p:par>
                                    <p:cTn id="49" presetID="22" presetClass="entr" presetSubtype="8"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par>
                              <p:cTn id="52" fill="hold">
                                <p:stCondLst>
                                  <p:cond delay="4450"/>
                                </p:stCondLst>
                                <p:childTnLst>
                                  <p:par>
                                    <p:cTn id="53" presetID="22" presetClass="entr" presetSubtype="8" fill="hold"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childTnLst>
                              </p:cTn>
                            </p:par>
                            <p:par>
                              <p:cTn id="56" fill="hold">
                                <p:stCondLst>
                                  <p:cond delay="4950"/>
                                </p:stCondLst>
                                <p:childTnLst>
                                  <p:par>
                                    <p:cTn id="57" presetID="22" presetClass="entr" presetSubtype="8" fill="hold" nodeType="after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9" grpId="0" animBg="1"/>
          <p:bldP spid="10" grpId="0" animBg="1"/>
          <p:bldP spid="14" grpId="0"/>
          <p:bldP spid="15" grpId="0" animBg="1"/>
          <p:bldP spid="15" grpId="1"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F6F51822-DE1F-4289-9F8D-601BBC228085}"/>
              </a:ext>
            </a:extLst>
          </p:cNvPr>
          <p:cNvSpPr txBox="1"/>
          <p:nvPr/>
        </p:nvSpPr>
        <p:spPr>
          <a:xfrm>
            <a:off x="226621" y="1268761"/>
            <a:ext cx="2207568" cy="707886"/>
          </a:xfrm>
          <a:prstGeom prst="rect">
            <a:avLst/>
          </a:prstGeom>
          <a:noFill/>
        </p:spPr>
        <p:txBody>
          <a:bodyPr wrap="square" rtlCol="0">
            <a:spAutoFit/>
          </a:bodyPr>
          <a:lstStyle/>
          <a:p>
            <a:r>
              <a:rPr lang="zh-CN" altLang="en-US" sz="4000" dirty="0"/>
              <a:t>包围盒</a:t>
            </a:r>
          </a:p>
        </p:txBody>
      </p:sp>
      <p:pic>
        <p:nvPicPr>
          <p:cNvPr id="1026" name="Picture 2">
            <a:extLst>
              <a:ext uri="{FF2B5EF4-FFF2-40B4-BE49-F238E27FC236}">
                <a16:creationId xmlns:a16="http://schemas.microsoft.com/office/drawing/2014/main" id="{985D3574-F220-4D47-AE42-8DDD714FFD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 t="1633" r="3295" b="15501"/>
          <a:stretch/>
        </p:blipFill>
        <p:spPr bwMode="auto">
          <a:xfrm>
            <a:off x="106530" y="2372078"/>
            <a:ext cx="6421518" cy="30398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7B440D3-E102-46A2-845A-3795E853DA7A}"/>
              </a:ext>
            </a:extLst>
          </p:cNvPr>
          <p:cNvSpPr txBox="1"/>
          <p:nvPr/>
        </p:nvSpPr>
        <p:spPr>
          <a:xfrm>
            <a:off x="6942974" y="1376487"/>
            <a:ext cx="5022405" cy="923330"/>
          </a:xfrm>
          <a:prstGeom prst="rect">
            <a:avLst/>
          </a:prstGeom>
          <a:noFill/>
        </p:spPr>
        <p:txBody>
          <a:bodyPr wrap="square" rtlCol="0">
            <a:spAutoFit/>
          </a:bodyPr>
          <a:lstStyle/>
          <a:p>
            <a:r>
              <a:rPr lang="zh-CN" altLang="en-US" dirty="0"/>
              <a:t>       根据图形的位置数据计算出多边形的</a:t>
            </a:r>
            <a:r>
              <a:rPr lang="zh-CN" altLang="en-US" b="1" dirty="0"/>
              <a:t>包围盒</a:t>
            </a:r>
            <a:r>
              <a:rPr lang="en-US" altLang="zh-CN" dirty="0"/>
              <a:t>,</a:t>
            </a:r>
            <a:r>
              <a:rPr lang="zh-CN" altLang="en-US" dirty="0"/>
              <a:t>然后对包围盒范围内的所有像素点进行扫描判断是否在多边形内部。如果在内部则绘制该像素。</a:t>
            </a:r>
          </a:p>
        </p:txBody>
      </p:sp>
      <p:sp>
        <p:nvSpPr>
          <p:cNvPr id="5" name="文本框 4">
            <a:extLst>
              <a:ext uri="{FF2B5EF4-FFF2-40B4-BE49-F238E27FC236}">
                <a16:creationId xmlns:a16="http://schemas.microsoft.com/office/drawing/2014/main" id="{009B6580-66AA-4F25-9128-38688B9ED113}"/>
              </a:ext>
            </a:extLst>
          </p:cNvPr>
          <p:cNvSpPr txBox="1"/>
          <p:nvPr/>
        </p:nvSpPr>
        <p:spPr>
          <a:xfrm>
            <a:off x="6544300" y="3801383"/>
            <a:ext cx="5647700" cy="646331"/>
          </a:xfrm>
          <a:prstGeom prst="rect">
            <a:avLst/>
          </a:prstGeom>
          <a:noFill/>
        </p:spPr>
        <p:txBody>
          <a:bodyPr wrap="none" rtlCol="0">
            <a:spAutoFit/>
          </a:bodyPr>
          <a:lstStyle/>
          <a:p>
            <a:r>
              <a:rPr lang="zh-CN" altLang="en-US" dirty="0"/>
              <a:t>      该方法是最简单的方式，但是效率最低，且这个算</a:t>
            </a:r>
            <a:endParaRPr lang="en-US" altLang="zh-CN" dirty="0"/>
          </a:p>
          <a:p>
            <a:r>
              <a:rPr lang="zh-CN" altLang="en-US" dirty="0"/>
              <a:t>法如果遇到下右图也不见得是种好方法</a:t>
            </a:r>
          </a:p>
        </p:txBody>
      </p:sp>
    </p:spTree>
    <p:extLst>
      <p:ext uri="{BB962C8B-B14F-4D97-AF65-F5344CB8AC3E}">
        <p14:creationId xmlns:p14="http://schemas.microsoft.com/office/powerpoint/2010/main" val="1702303320"/>
      </p:ext>
    </p:extLst>
  </p:cSld>
  <p:clrMapOvr>
    <a:masterClrMapping/>
  </p:clrMapOvr>
  <p:transition spd="slow" advTm="384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 name="AutoShape 2">
            <a:extLst>
              <a:ext uri="{FF2B5EF4-FFF2-40B4-BE49-F238E27FC236}">
                <a16:creationId xmlns:a16="http://schemas.microsoft.com/office/drawing/2014/main" id="{152F2A26-2A93-4800-B26F-BAD9120A55AA}"/>
              </a:ext>
            </a:extLst>
          </p:cNvPr>
          <p:cNvSpPr>
            <a:spLocks noChangeAspect="1" noChangeArrowheads="1"/>
          </p:cNvSpPr>
          <p:nvPr/>
        </p:nvSpPr>
        <p:spPr bwMode="auto">
          <a:xfrm>
            <a:off x="5943600" y="3276600"/>
            <a:ext cx="3392760" cy="3392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698505FB-C9BC-4D22-8A3D-D745CA040A75}"/>
              </a:ext>
            </a:extLst>
          </p:cNvPr>
          <p:cNvPicPr>
            <a:picLocks noChangeAspect="1"/>
          </p:cNvPicPr>
          <p:nvPr/>
        </p:nvPicPr>
        <p:blipFill rotWithShape="1">
          <a:blip r:embed="rId3">
            <a:extLst>
              <a:ext uri="{28A0092B-C50C-407E-A947-70E740481C1C}">
                <a14:useLocalDpi xmlns:a14="http://schemas.microsoft.com/office/drawing/2010/main" val="0"/>
              </a:ext>
            </a:extLst>
          </a:blip>
          <a:srcRect l="10143" t="4158" r="15286" b="7457"/>
          <a:stretch/>
        </p:blipFill>
        <p:spPr>
          <a:xfrm>
            <a:off x="6282916" y="1633823"/>
            <a:ext cx="4176464" cy="3392760"/>
          </a:xfrm>
          <a:prstGeom prst="rect">
            <a:avLst/>
          </a:prstGeom>
        </p:spPr>
      </p:pic>
      <p:sp>
        <p:nvSpPr>
          <p:cNvPr id="33" name="文本框 32">
            <a:extLst>
              <a:ext uri="{FF2B5EF4-FFF2-40B4-BE49-F238E27FC236}">
                <a16:creationId xmlns:a16="http://schemas.microsoft.com/office/drawing/2014/main" id="{5A216565-8DD5-4894-88F9-8BD41595E041}"/>
              </a:ext>
            </a:extLst>
          </p:cNvPr>
          <p:cNvSpPr txBox="1"/>
          <p:nvPr/>
        </p:nvSpPr>
        <p:spPr>
          <a:xfrm>
            <a:off x="251865" y="2069505"/>
            <a:ext cx="1667671" cy="461665"/>
          </a:xfrm>
          <a:prstGeom prst="rect">
            <a:avLst/>
          </a:prstGeom>
          <a:noFill/>
        </p:spPr>
        <p:txBody>
          <a:bodyPr wrap="square">
            <a:spAutoFit/>
          </a:bodyPr>
          <a:lstStyle/>
          <a:p>
            <a:r>
              <a:rPr lang="zh-CN" altLang="en-US" sz="2400" dirty="0"/>
              <a:t>基本思想：</a:t>
            </a:r>
            <a:endParaRPr lang="en-US" altLang="zh-CN" sz="2400" dirty="0"/>
          </a:p>
        </p:txBody>
      </p:sp>
      <p:sp>
        <p:nvSpPr>
          <p:cNvPr id="37" name="文本框 36">
            <a:extLst>
              <a:ext uri="{FF2B5EF4-FFF2-40B4-BE49-F238E27FC236}">
                <a16:creationId xmlns:a16="http://schemas.microsoft.com/office/drawing/2014/main" id="{FF406B30-B4A7-4A40-899E-8616B4A1A9A8}"/>
              </a:ext>
            </a:extLst>
          </p:cNvPr>
          <p:cNvSpPr txBox="1"/>
          <p:nvPr/>
        </p:nvSpPr>
        <p:spPr>
          <a:xfrm>
            <a:off x="306821" y="2493775"/>
            <a:ext cx="4853075" cy="2951449"/>
          </a:xfrm>
          <a:prstGeom prst="rect">
            <a:avLst/>
          </a:prstGeom>
          <a:noFill/>
        </p:spPr>
        <p:txBody>
          <a:bodyPr wrap="square">
            <a:spAutoFit/>
          </a:bodyPr>
          <a:lstStyle/>
          <a:p>
            <a:pPr>
              <a:lnSpc>
                <a:spcPct val="150000"/>
              </a:lnSpc>
            </a:pPr>
            <a:r>
              <a:rPr lang="zh-CN" altLang="en-US" dirty="0"/>
              <a:t>       用水平扫描线从上到下（或从下到上）扫描由多条首尾相连的线段构成的多边形，每根扫描线与多边形的某些边产生一系列交点。将这些交点按照</a:t>
            </a:r>
            <a:r>
              <a:rPr lang="en-US" altLang="zh-CN" dirty="0"/>
              <a:t>x</a:t>
            </a:r>
            <a:r>
              <a:rPr lang="zh-CN" altLang="en-US" dirty="0"/>
              <a:t>坐标排序，将排序后的点两两成对，作为线段的两个端点，以所填的颜色画水平直线。多边形被扫描完毕后，颜色填充也就完成了</a:t>
            </a:r>
          </a:p>
        </p:txBody>
      </p:sp>
      <p:sp>
        <p:nvSpPr>
          <p:cNvPr id="15" name="文本框 14">
            <a:extLst>
              <a:ext uri="{FF2B5EF4-FFF2-40B4-BE49-F238E27FC236}">
                <a16:creationId xmlns:a16="http://schemas.microsoft.com/office/drawing/2014/main" id="{1F5765C9-7D3B-411C-A92A-67E226142530}"/>
              </a:ext>
            </a:extLst>
          </p:cNvPr>
          <p:cNvSpPr txBox="1"/>
          <p:nvPr/>
        </p:nvSpPr>
        <p:spPr>
          <a:xfrm>
            <a:off x="251865" y="1179918"/>
            <a:ext cx="4742837" cy="707886"/>
          </a:xfrm>
          <a:prstGeom prst="rect">
            <a:avLst/>
          </a:prstGeom>
          <a:noFill/>
        </p:spPr>
        <p:txBody>
          <a:bodyPr wrap="square" rtlCol="0">
            <a:spAutoFit/>
          </a:bodyPr>
          <a:lstStyle/>
          <a:p>
            <a:r>
              <a:rPr lang="zh-CN" altLang="en-US" sz="4000" dirty="0"/>
              <a:t>多边形的扫描转换</a:t>
            </a:r>
          </a:p>
        </p:txBody>
      </p:sp>
    </p:spTree>
    <p:extLst>
      <p:ext uri="{BB962C8B-B14F-4D97-AF65-F5344CB8AC3E}">
        <p14:creationId xmlns:p14="http://schemas.microsoft.com/office/powerpoint/2010/main" val="30699064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2D6A594C-465E-4683-B74F-0EF780E685A5}"/>
              </a:ext>
            </a:extLst>
          </p:cNvPr>
          <p:cNvSpPr/>
          <p:nvPr/>
        </p:nvSpPr>
        <p:spPr>
          <a:xfrm>
            <a:off x="839416" y="1201667"/>
            <a:ext cx="10181668" cy="20561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6" name="文本框 25">
            <a:extLst>
              <a:ext uri="{FF2B5EF4-FFF2-40B4-BE49-F238E27FC236}">
                <a16:creationId xmlns:a16="http://schemas.microsoft.com/office/drawing/2014/main" id="{2EE7E1A0-396F-4155-B08C-AE852496B656}"/>
              </a:ext>
            </a:extLst>
          </p:cNvPr>
          <p:cNvSpPr txBox="1"/>
          <p:nvPr/>
        </p:nvSpPr>
        <p:spPr>
          <a:xfrm>
            <a:off x="1203648" y="3429000"/>
            <a:ext cx="9716888" cy="873957"/>
          </a:xfrm>
          <a:prstGeom prst="rect">
            <a:avLst/>
          </a:prstGeom>
          <a:noFill/>
        </p:spPr>
        <p:txBody>
          <a:bodyPr wrap="square">
            <a:spAutoFit/>
          </a:bodyPr>
          <a:lstStyle/>
          <a:p>
            <a:pPr>
              <a:lnSpc>
                <a:spcPct val="150000"/>
              </a:lnSpc>
            </a:pPr>
            <a:r>
              <a:rPr lang="zh-CN" altLang="en-US" dirty="0"/>
              <a:t>       整个算法的关键是第</a:t>
            </a:r>
            <a:r>
              <a:rPr lang="en-US" altLang="zh-CN" dirty="0"/>
              <a:t>1</a:t>
            </a:r>
            <a:r>
              <a:rPr lang="zh-CN" altLang="en-US" dirty="0"/>
              <a:t>步，需要用尽量少的计算量求出交点，还要考虑交点是线段端点的特殊情况，最后，交点的步进计算最好是整数，便于计算机处理。</a:t>
            </a:r>
          </a:p>
        </p:txBody>
      </p:sp>
      <p:sp>
        <p:nvSpPr>
          <p:cNvPr id="34" name="文本框 33">
            <a:extLst>
              <a:ext uri="{FF2B5EF4-FFF2-40B4-BE49-F238E27FC236}">
                <a16:creationId xmlns:a16="http://schemas.microsoft.com/office/drawing/2014/main" id="{CD505051-4683-4525-8507-0030E414C17F}"/>
              </a:ext>
            </a:extLst>
          </p:cNvPr>
          <p:cNvSpPr txBox="1"/>
          <p:nvPr/>
        </p:nvSpPr>
        <p:spPr>
          <a:xfrm>
            <a:off x="1261493" y="4704081"/>
            <a:ext cx="9659043" cy="646331"/>
          </a:xfrm>
          <a:prstGeom prst="rect">
            <a:avLst/>
          </a:prstGeom>
          <a:noFill/>
        </p:spPr>
        <p:txBody>
          <a:bodyPr wrap="square">
            <a:spAutoFit/>
          </a:bodyPr>
          <a:lstStyle/>
          <a:p>
            <a:r>
              <a:rPr lang="zh-CN" altLang="en-US" dirty="0"/>
              <a:t>       对于每一条扫描线，如果每次都按照正常的线段求交算法进行计算，则计算量大，而且效率低下。</a:t>
            </a:r>
          </a:p>
        </p:txBody>
      </p:sp>
      <p:sp>
        <p:nvSpPr>
          <p:cNvPr id="22" name="文本框 21">
            <a:extLst>
              <a:ext uri="{FF2B5EF4-FFF2-40B4-BE49-F238E27FC236}">
                <a16:creationId xmlns:a16="http://schemas.microsoft.com/office/drawing/2014/main" id="{A4D0C9DE-06FD-4B67-AA46-E08BBA9AA41C}"/>
              </a:ext>
            </a:extLst>
          </p:cNvPr>
          <p:cNvSpPr txBox="1"/>
          <p:nvPr/>
        </p:nvSpPr>
        <p:spPr>
          <a:xfrm>
            <a:off x="1190352" y="1377241"/>
            <a:ext cx="9576395" cy="1704954"/>
          </a:xfrm>
          <a:prstGeom prst="rect">
            <a:avLst/>
          </a:prstGeom>
          <a:noFill/>
        </p:spPr>
        <p:txBody>
          <a:bodyPr wrap="square">
            <a:spAutoFit/>
          </a:bodyPr>
          <a:lstStyle/>
          <a:p>
            <a:pPr marL="342900" indent="-342900">
              <a:lnSpc>
                <a:spcPct val="150000"/>
              </a:lnSpc>
              <a:buFont typeface="+mj-lt"/>
              <a:buAutoNum type="arabicPeriod"/>
            </a:pPr>
            <a:r>
              <a:rPr lang="zh-CN" altLang="en-US" dirty="0"/>
              <a:t>求交，计算扫描线与多边形的交点</a:t>
            </a:r>
            <a:endParaRPr lang="en-US" altLang="zh-CN" dirty="0"/>
          </a:p>
          <a:p>
            <a:pPr marL="342900" indent="-342900">
              <a:lnSpc>
                <a:spcPct val="150000"/>
              </a:lnSpc>
              <a:buFont typeface="+mj-lt"/>
              <a:buAutoNum type="arabicPeriod"/>
            </a:pPr>
            <a:r>
              <a:rPr lang="zh-CN" altLang="en-US" dirty="0"/>
              <a:t>交点排序，对第</a:t>
            </a:r>
            <a:r>
              <a:rPr lang="en-US" altLang="zh-CN" dirty="0"/>
              <a:t>1</a:t>
            </a:r>
            <a:r>
              <a:rPr lang="zh-CN" altLang="en-US" dirty="0"/>
              <a:t>步得到的交点按照x值从小到大进行排序；</a:t>
            </a:r>
            <a:endParaRPr lang="en-US" altLang="zh-CN" dirty="0"/>
          </a:p>
          <a:p>
            <a:pPr marL="342900" indent="-342900">
              <a:lnSpc>
                <a:spcPct val="150000"/>
              </a:lnSpc>
              <a:buFont typeface="+mj-lt"/>
              <a:buAutoNum type="arabicPeriod"/>
            </a:pPr>
            <a:r>
              <a:rPr lang="zh-CN" altLang="en-US" dirty="0"/>
              <a:t>颜色填充，对排序后的交点两两组成一个水平线段，以画线段的方式进行颜色填充；</a:t>
            </a:r>
            <a:endParaRPr lang="en-US" altLang="zh-CN" dirty="0"/>
          </a:p>
          <a:p>
            <a:pPr marL="342900" indent="-342900">
              <a:lnSpc>
                <a:spcPct val="150000"/>
              </a:lnSpc>
              <a:buFont typeface="+mj-lt"/>
              <a:buAutoNum type="arabicPeriod"/>
            </a:pPr>
            <a:r>
              <a:rPr lang="zh-CN" altLang="en-US" dirty="0"/>
              <a:t>是否完成多边形扫描？如果是就结束算法，如果不是就改变扫描线，然后转第1步继续处理；</a:t>
            </a:r>
          </a:p>
        </p:txBody>
      </p:sp>
    </p:spTree>
    <p:extLst>
      <p:ext uri="{BB962C8B-B14F-4D97-AF65-F5344CB8AC3E}">
        <p14:creationId xmlns:p14="http://schemas.microsoft.com/office/powerpoint/2010/main" val="2433987637"/>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2D670322-B09E-4FDD-94C6-691F51EE4689}"/>
              </a:ext>
            </a:extLst>
          </p:cNvPr>
          <p:cNvSpPr txBox="1"/>
          <p:nvPr/>
        </p:nvSpPr>
        <p:spPr>
          <a:xfrm>
            <a:off x="6239617" y="1251894"/>
            <a:ext cx="5930740" cy="4197944"/>
          </a:xfrm>
          <a:prstGeom prst="rect">
            <a:avLst/>
          </a:prstGeom>
          <a:noFill/>
        </p:spPr>
        <p:txBody>
          <a:bodyPr wrap="square">
            <a:spAutoFit/>
          </a:bodyPr>
          <a:lstStyle/>
          <a:p>
            <a:pPr>
              <a:lnSpc>
                <a:spcPct val="150000"/>
              </a:lnSpc>
            </a:pPr>
            <a:r>
              <a:rPr lang="zh-CN" altLang="en-US" dirty="0"/>
              <a:t>建立边表的方法：</a:t>
            </a:r>
            <a:endParaRPr lang="en-US" altLang="zh-CN" dirty="0"/>
          </a:p>
          <a:p>
            <a:pPr marL="342900" indent="-342900">
              <a:lnSpc>
                <a:spcPct val="150000"/>
              </a:lnSpc>
              <a:buFont typeface="+mj-ea"/>
              <a:buAutoNum type="circleNumDbPlain"/>
            </a:pPr>
            <a:r>
              <a:rPr lang="zh-CN" altLang="en-US" dirty="0"/>
              <a:t>与x轴平行的边不计入；</a:t>
            </a:r>
            <a:endParaRPr lang="en-US" altLang="zh-CN" dirty="0"/>
          </a:p>
          <a:p>
            <a:pPr marL="342900" indent="-342900">
              <a:lnSpc>
                <a:spcPct val="150000"/>
              </a:lnSpc>
              <a:buFont typeface="+mj-ea"/>
              <a:buAutoNum type="circleNumDbPlain"/>
            </a:pPr>
            <a:r>
              <a:rPr lang="zh-CN" altLang="en-US" dirty="0"/>
              <a:t>多边形的顶点分为两大类：一类是局部极值点，如上图的P1和P3。另外一类是非极值点，如上图的P2、P4、P5。当扫面线与第一类顶点相交时，应看作两个点；而当扫描线与第二类顶点相交时，应视为一个点；对于极值点则要记录两条边；</a:t>
            </a:r>
            <a:endParaRPr lang="en-US" altLang="zh-CN" dirty="0"/>
          </a:p>
          <a:p>
            <a:pPr marL="342900" indent="-342900">
              <a:lnSpc>
                <a:spcPct val="150000"/>
              </a:lnSpc>
              <a:buFont typeface="+mj-ea"/>
              <a:buAutoNum type="circleNumDbPlain"/>
            </a:pPr>
            <a:r>
              <a:rPr lang="zh-CN" altLang="en-US" dirty="0"/>
              <a:t>扫描线按照y轴从低到高顺次记录；</a:t>
            </a:r>
            <a:endParaRPr lang="en-US" altLang="zh-CN" dirty="0"/>
          </a:p>
          <a:p>
            <a:pPr marL="342900" indent="-342900">
              <a:lnSpc>
                <a:spcPct val="150000"/>
              </a:lnSpc>
              <a:buFont typeface="+mj-ea"/>
              <a:buAutoNum type="circleNumDbPlain"/>
            </a:pPr>
            <a:r>
              <a:rPr lang="zh-CN" altLang="en-US" dirty="0"/>
              <a:t>一条边按照y轴的高低记录；</a:t>
            </a:r>
            <a:endParaRPr lang="en-US" altLang="zh-CN" dirty="0"/>
          </a:p>
          <a:p>
            <a:pPr marL="342900" indent="-342900">
              <a:lnSpc>
                <a:spcPct val="150000"/>
              </a:lnSpc>
              <a:buFont typeface="+mj-ea"/>
              <a:buAutoNum type="circleNumDbPlain"/>
            </a:pPr>
            <a:r>
              <a:rPr lang="zh-CN" altLang="en-US" dirty="0"/>
              <a:t>多条边以x轴递增顺序记录；</a:t>
            </a:r>
          </a:p>
        </p:txBody>
      </p:sp>
      <p:sp>
        <p:nvSpPr>
          <p:cNvPr id="5" name="AutoShape 4" descr="这里写图片描述">
            <a:extLst>
              <a:ext uri="{FF2B5EF4-FFF2-40B4-BE49-F238E27FC236}">
                <a16:creationId xmlns:a16="http://schemas.microsoft.com/office/drawing/2014/main" id="{FA5EB3F3-7224-4954-B726-932D8A7A0F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145D19DF-2070-472F-8895-7148F11C7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4" y="1079980"/>
            <a:ext cx="5306075" cy="4738028"/>
          </a:xfrm>
          <a:prstGeom prst="rect">
            <a:avLst/>
          </a:prstGeom>
        </p:spPr>
      </p:pic>
    </p:spTree>
    <p:extLst>
      <p:ext uri="{BB962C8B-B14F-4D97-AF65-F5344CB8AC3E}">
        <p14:creationId xmlns:p14="http://schemas.microsoft.com/office/powerpoint/2010/main" val="69162243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FA890BBE-A8B6-455C-803F-AE9A726C366F}"/>
              </a:ext>
            </a:extLst>
          </p:cNvPr>
          <p:cNvPicPr>
            <a:picLocks noChangeAspect="1"/>
          </p:cNvPicPr>
          <p:nvPr/>
        </p:nvPicPr>
        <p:blipFill>
          <a:blip r:embed="rId3"/>
          <a:stretch>
            <a:fillRect/>
          </a:stretch>
        </p:blipFill>
        <p:spPr>
          <a:xfrm>
            <a:off x="243599" y="1575670"/>
            <a:ext cx="11325009" cy="3941562"/>
          </a:xfrm>
          <a:prstGeom prst="rect">
            <a:avLst/>
          </a:prstGeom>
        </p:spPr>
      </p:pic>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 name="文本框 6">
            <a:extLst>
              <a:ext uri="{FF2B5EF4-FFF2-40B4-BE49-F238E27FC236}">
                <a16:creationId xmlns:a16="http://schemas.microsoft.com/office/drawing/2014/main" id="{0725288A-DDC3-4DA4-BD19-00DBEA76A722}"/>
              </a:ext>
            </a:extLst>
          </p:cNvPr>
          <p:cNvSpPr txBox="1"/>
          <p:nvPr/>
        </p:nvSpPr>
        <p:spPr>
          <a:xfrm>
            <a:off x="5467521" y="1692578"/>
            <a:ext cx="1633781" cy="369332"/>
          </a:xfrm>
          <a:prstGeom prst="rect">
            <a:avLst/>
          </a:prstGeom>
          <a:noFill/>
        </p:spPr>
        <p:txBody>
          <a:bodyPr wrap="none" rtlCol="0">
            <a:spAutoFit/>
          </a:bodyPr>
          <a:lstStyle/>
          <a:p>
            <a:r>
              <a:rPr lang="zh-CN" altLang="en-US" dirty="0"/>
              <a:t>边表（</a:t>
            </a:r>
            <a:r>
              <a:rPr lang="en-US" altLang="zh-CN" dirty="0"/>
              <a:t>ET</a:t>
            </a:r>
            <a:r>
              <a:rPr lang="zh-CN" altLang="en-US" dirty="0"/>
              <a:t>）：</a:t>
            </a:r>
            <a:endParaRPr lang="en-US" altLang="zh-CN" dirty="0"/>
          </a:p>
        </p:txBody>
      </p:sp>
      <p:cxnSp>
        <p:nvCxnSpPr>
          <p:cNvPr id="30" name="直接箭头连接符 29">
            <a:extLst>
              <a:ext uri="{FF2B5EF4-FFF2-40B4-BE49-F238E27FC236}">
                <a16:creationId xmlns:a16="http://schemas.microsoft.com/office/drawing/2014/main" id="{05BC4BB7-D32E-4D08-9A28-1F3316C2D019}"/>
              </a:ext>
            </a:extLst>
          </p:cNvPr>
          <p:cNvCxnSpPr>
            <a:cxnSpLocks/>
          </p:cNvCxnSpPr>
          <p:nvPr/>
        </p:nvCxnSpPr>
        <p:spPr>
          <a:xfrm>
            <a:off x="4962196" y="3844068"/>
            <a:ext cx="1296846" cy="1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1E9C4D3-70C8-42C9-9B03-70CA635888DD}"/>
              </a:ext>
            </a:extLst>
          </p:cNvPr>
          <p:cNvCxnSpPr>
            <a:cxnSpLocks/>
          </p:cNvCxnSpPr>
          <p:nvPr/>
        </p:nvCxnSpPr>
        <p:spPr>
          <a:xfrm>
            <a:off x="2648403" y="347646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4CD8687-6369-4B2A-91D8-BA821F35B79C}"/>
              </a:ext>
            </a:extLst>
          </p:cNvPr>
          <p:cNvCxnSpPr>
            <a:cxnSpLocks/>
          </p:cNvCxnSpPr>
          <p:nvPr/>
        </p:nvCxnSpPr>
        <p:spPr>
          <a:xfrm flipV="1">
            <a:off x="1901547" y="5324440"/>
            <a:ext cx="4356048" cy="13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C667E487-94FD-408D-A18E-595294FEC6C5}"/>
              </a:ext>
            </a:extLst>
          </p:cNvPr>
          <p:cNvCxnSpPr>
            <a:cxnSpLocks/>
          </p:cNvCxnSpPr>
          <p:nvPr/>
        </p:nvCxnSpPr>
        <p:spPr>
          <a:xfrm>
            <a:off x="416155" y="4601277"/>
            <a:ext cx="58326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表格 37">
            <a:extLst>
              <a:ext uri="{FF2B5EF4-FFF2-40B4-BE49-F238E27FC236}">
                <a16:creationId xmlns:a16="http://schemas.microsoft.com/office/drawing/2014/main" id="{899D3520-5E5D-40BC-AC36-291E9425887D}"/>
              </a:ext>
            </a:extLst>
          </p:cNvPr>
          <p:cNvGraphicFramePr>
            <a:graphicFrameLocks noGrp="1"/>
          </p:cNvGraphicFramePr>
          <p:nvPr>
            <p:extLst>
              <p:ext uri="{D42A27DB-BD31-4B8C-83A1-F6EECF244321}">
                <p14:modId xmlns:p14="http://schemas.microsoft.com/office/powerpoint/2010/main" val="1334960249"/>
              </p:ext>
            </p:extLst>
          </p:nvPr>
        </p:nvGraphicFramePr>
        <p:xfrm>
          <a:off x="6284371" y="5140067"/>
          <a:ext cx="1327680" cy="36874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68747">
                <a:tc>
                  <a:txBody>
                    <a:bodyPr/>
                    <a:lstStyle/>
                    <a:p>
                      <a:pPr algn="ctr"/>
                      <a:r>
                        <a:rPr lang="en-US" altLang="zh-CN" sz="1000" dirty="0"/>
                        <a:t>3</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sp>
        <p:nvSpPr>
          <p:cNvPr id="38" name="文本框 37">
            <a:extLst>
              <a:ext uri="{FF2B5EF4-FFF2-40B4-BE49-F238E27FC236}">
                <a16:creationId xmlns:a16="http://schemas.microsoft.com/office/drawing/2014/main" id="{8C7943B7-B657-4165-9616-E932A6311DFC}"/>
              </a:ext>
            </a:extLst>
          </p:cNvPr>
          <p:cNvSpPr txBox="1"/>
          <p:nvPr/>
        </p:nvSpPr>
        <p:spPr>
          <a:xfrm>
            <a:off x="6518600" y="4856921"/>
            <a:ext cx="672095" cy="246221"/>
          </a:xfrm>
          <a:prstGeom prst="rect">
            <a:avLst/>
          </a:prstGeom>
          <a:noFill/>
        </p:spPr>
        <p:txBody>
          <a:bodyPr wrap="none" rtlCol="0">
            <a:spAutoFit/>
          </a:bodyPr>
          <a:lstStyle/>
          <a:p>
            <a:pPr algn="ctr"/>
            <a:r>
              <a:rPr lang="zh-CN" altLang="en-US" sz="1000" dirty="0"/>
              <a:t>（</a:t>
            </a:r>
            <a:r>
              <a:rPr lang="en-US" altLang="zh-CN" sz="1000" dirty="0"/>
              <a:t>B</a:t>
            </a:r>
            <a:r>
              <a:rPr lang="zh-CN" altLang="en-US" sz="1000" dirty="0"/>
              <a:t>，</a:t>
            </a:r>
            <a:r>
              <a:rPr lang="en-US" altLang="zh-CN" sz="1000" dirty="0"/>
              <a:t>A</a:t>
            </a:r>
            <a:r>
              <a:rPr lang="zh-CN" altLang="en-US" sz="1000" dirty="0"/>
              <a:t>）</a:t>
            </a:r>
          </a:p>
        </p:txBody>
      </p:sp>
      <p:cxnSp>
        <p:nvCxnSpPr>
          <p:cNvPr id="42" name="直接箭头连接符 41">
            <a:extLst>
              <a:ext uri="{FF2B5EF4-FFF2-40B4-BE49-F238E27FC236}">
                <a16:creationId xmlns:a16="http://schemas.microsoft.com/office/drawing/2014/main" id="{6FB6242B-F213-4BDE-B516-267EB834D828}"/>
              </a:ext>
            </a:extLst>
          </p:cNvPr>
          <p:cNvCxnSpPr/>
          <p:nvPr/>
        </p:nvCxnSpPr>
        <p:spPr>
          <a:xfrm>
            <a:off x="7545420" y="5342605"/>
            <a:ext cx="431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表格 37">
            <a:extLst>
              <a:ext uri="{FF2B5EF4-FFF2-40B4-BE49-F238E27FC236}">
                <a16:creationId xmlns:a16="http://schemas.microsoft.com/office/drawing/2014/main" id="{8B8FB291-2046-4F7F-B690-46CDE8D19243}"/>
              </a:ext>
            </a:extLst>
          </p:cNvPr>
          <p:cNvGraphicFramePr>
            <a:graphicFrameLocks noGrp="1"/>
          </p:cNvGraphicFramePr>
          <p:nvPr>
            <p:extLst>
              <p:ext uri="{D42A27DB-BD31-4B8C-83A1-F6EECF244321}">
                <p14:modId xmlns:p14="http://schemas.microsoft.com/office/powerpoint/2010/main" val="1172756305"/>
              </p:ext>
            </p:extLst>
          </p:nvPr>
        </p:nvGraphicFramePr>
        <p:xfrm>
          <a:off x="7769751" y="5135098"/>
          <a:ext cx="1327681" cy="368747"/>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368747">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r>
                        <a:rPr lang="en-US" altLang="zh-CN" sz="1000" dirty="0"/>
                        <a:t> ^</a:t>
                      </a: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sp>
        <p:nvSpPr>
          <p:cNvPr id="48" name="文本框 47">
            <a:extLst>
              <a:ext uri="{FF2B5EF4-FFF2-40B4-BE49-F238E27FC236}">
                <a16:creationId xmlns:a16="http://schemas.microsoft.com/office/drawing/2014/main" id="{EA70D4CB-7E5F-4761-A99F-3B2F357E0F3E}"/>
              </a:ext>
            </a:extLst>
          </p:cNvPr>
          <p:cNvSpPr txBox="1"/>
          <p:nvPr/>
        </p:nvSpPr>
        <p:spPr>
          <a:xfrm>
            <a:off x="8021842" y="4815110"/>
            <a:ext cx="679382" cy="246221"/>
          </a:xfrm>
          <a:prstGeom prst="rect">
            <a:avLst/>
          </a:prstGeom>
          <a:noFill/>
        </p:spPr>
        <p:txBody>
          <a:bodyPr wrap="none" rtlCol="0">
            <a:spAutoFit/>
          </a:bodyPr>
          <a:lstStyle/>
          <a:p>
            <a:pPr algn="ctr"/>
            <a:r>
              <a:rPr lang="zh-CN" altLang="en-US" sz="1000" dirty="0"/>
              <a:t>（</a:t>
            </a:r>
            <a:r>
              <a:rPr lang="en-US" altLang="zh-CN" sz="1000" dirty="0"/>
              <a:t>B</a:t>
            </a:r>
            <a:r>
              <a:rPr lang="zh-CN" altLang="en-US" sz="1000" dirty="0"/>
              <a:t>，</a:t>
            </a:r>
            <a:r>
              <a:rPr lang="en-US" altLang="zh-CN" sz="1000" dirty="0"/>
              <a:t>C</a:t>
            </a:r>
            <a:r>
              <a:rPr lang="zh-CN" altLang="en-US" sz="1000" dirty="0"/>
              <a:t>）</a:t>
            </a:r>
          </a:p>
        </p:txBody>
      </p:sp>
      <mc:AlternateContent xmlns:mc="http://schemas.openxmlformats.org/markup-compatibility/2006" xmlns:a14="http://schemas.microsoft.com/office/drawing/2010/main">
        <mc:Choice Requires="a14">
          <p:graphicFrame>
            <p:nvGraphicFramePr>
              <p:cNvPr id="49" name="表格 37">
                <a:extLst>
                  <a:ext uri="{FF2B5EF4-FFF2-40B4-BE49-F238E27FC236}">
                    <a16:creationId xmlns:a16="http://schemas.microsoft.com/office/drawing/2014/main" id="{BABD2AC5-D50D-483B-AD63-536704639B42}"/>
                  </a:ext>
                </a:extLst>
              </p:cNvPr>
              <p:cNvGraphicFramePr>
                <a:graphicFrameLocks noGrp="1"/>
              </p:cNvGraphicFramePr>
              <p:nvPr>
                <p:extLst>
                  <p:ext uri="{D42A27DB-BD31-4B8C-83A1-F6EECF244321}">
                    <p14:modId xmlns:p14="http://schemas.microsoft.com/office/powerpoint/2010/main" val="2465766414"/>
                  </p:ext>
                </p:extLst>
              </p:nvPr>
            </p:nvGraphicFramePr>
            <p:xfrm>
              <a:off x="6289279" y="4412365"/>
              <a:ext cx="1327676" cy="377825"/>
            </p:xfrm>
            <a:graphic>
              <a:graphicData uri="http://schemas.openxmlformats.org/drawingml/2006/table">
                <a:tbl>
                  <a:tblPr firstRow="1" bandRow="1">
                    <a:tableStyleId>{5C22544A-7EE6-4342-B048-85BDC9FD1C3A}</a:tableStyleId>
                  </a:tblPr>
                  <a:tblGrid>
                    <a:gridCol w="331919">
                      <a:extLst>
                        <a:ext uri="{9D8B030D-6E8A-4147-A177-3AD203B41FA5}">
                          <a16:colId xmlns:a16="http://schemas.microsoft.com/office/drawing/2014/main" val="4284266127"/>
                        </a:ext>
                      </a:extLst>
                    </a:gridCol>
                    <a:gridCol w="331919">
                      <a:extLst>
                        <a:ext uri="{9D8B030D-6E8A-4147-A177-3AD203B41FA5}">
                          <a16:colId xmlns:a16="http://schemas.microsoft.com/office/drawing/2014/main" val="3233780177"/>
                        </a:ext>
                      </a:extLst>
                    </a:gridCol>
                    <a:gridCol w="331919">
                      <a:extLst>
                        <a:ext uri="{9D8B030D-6E8A-4147-A177-3AD203B41FA5}">
                          <a16:colId xmlns:a16="http://schemas.microsoft.com/office/drawing/2014/main" val="278905095"/>
                        </a:ext>
                      </a:extLst>
                    </a:gridCol>
                    <a:gridCol w="331919">
                      <a:extLst>
                        <a:ext uri="{9D8B030D-6E8A-4147-A177-3AD203B41FA5}">
                          <a16:colId xmlns:a16="http://schemas.microsoft.com/office/drawing/2014/main" val="1072624403"/>
                        </a:ext>
                      </a:extLst>
                    </a:gridCol>
                  </a:tblGrid>
                  <a:tr h="365245">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000" i="1" dirty="0" smtClean="0">
                                        <a:solidFill>
                                          <a:srgbClr val="836967"/>
                                        </a:solidFill>
                                        <a:latin typeface="Cambria Math" panose="02040503050406030204" pitchFamily="18" charset="0"/>
                                      </a:rPr>
                                    </m:ctrlPr>
                                  </m:fPr>
                                  <m:num>
                                    <m:r>
                                      <a:rPr lang="en-US" altLang="zh-CN" sz="1000" dirty="0" smtClean="0">
                                        <a:latin typeface="Cambria Math" panose="02040503050406030204" pitchFamily="18" charset="0"/>
                                      </a:rPr>
                                      <m:t>1</m:t>
                                    </m:r>
                                  </m:num>
                                  <m:den>
                                    <m:r>
                                      <a:rPr lang="en-US" altLang="zh-CN" sz="1000" i="0" dirty="0" smtClean="0">
                                        <a:latin typeface="Cambria Math" panose="02040503050406030204" pitchFamily="18" charset="0"/>
                                      </a:rPr>
                                      <m:t>5</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49" name="表格 37">
                <a:extLst>
                  <a:ext uri="{FF2B5EF4-FFF2-40B4-BE49-F238E27FC236}">
                    <a16:creationId xmlns:a16="http://schemas.microsoft.com/office/drawing/2014/main" id="{BABD2AC5-D50D-483B-AD63-536704639B42}"/>
                  </a:ext>
                </a:extLst>
              </p:cNvPr>
              <p:cNvGraphicFramePr>
                <a:graphicFrameLocks noGrp="1"/>
              </p:cNvGraphicFramePr>
              <p:nvPr>
                <p:extLst>
                  <p:ext uri="{D42A27DB-BD31-4B8C-83A1-F6EECF244321}">
                    <p14:modId xmlns:p14="http://schemas.microsoft.com/office/powerpoint/2010/main" val="2465766414"/>
                  </p:ext>
                </p:extLst>
              </p:nvPr>
            </p:nvGraphicFramePr>
            <p:xfrm>
              <a:off x="6289279" y="4412365"/>
              <a:ext cx="1327676" cy="377825"/>
            </p:xfrm>
            <a:graphic>
              <a:graphicData uri="http://schemas.openxmlformats.org/drawingml/2006/table">
                <a:tbl>
                  <a:tblPr firstRow="1" bandRow="1">
                    <a:tableStyleId>{5C22544A-7EE6-4342-B048-85BDC9FD1C3A}</a:tableStyleId>
                  </a:tblPr>
                  <a:tblGrid>
                    <a:gridCol w="331919">
                      <a:extLst>
                        <a:ext uri="{9D8B030D-6E8A-4147-A177-3AD203B41FA5}">
                          <a16:colId xmlns:a16="http://schemas.microsoft.com/office/drawing/2014/main" val="4284266127"/>
                        </a:ext>
                      </a:extLst>
                    </a:gridCol>
                    <a:gridCol w="331919">
                      <a:extLst>
                        <a:ext uri="{9D8B030D-6E8A-4147-A177-3AD203B41FA5}">
                          <a16:colId xmlns:a16="http://schemas.microsoft.com/office/drawing/2014/main" val="3233780177"/>
                        </a:ext>
                      </a:extLst>
                    </a:gridCol>
                    <a:gridCol w="331919">
                      <a:extLst>
                        <a:ext uri="{9D8B030D-6E8A-4147-A177-3AD203B41FA5}">
                          <a16:colId xmlns:a16="http://schemas.microsoft.com/office/drawing/2014/main" val="278905095"/>
                        </a:ext>
                      </a:extLst>
                    </a:gridCol>
                    <a:gridCol w="331919">
                      <a:extLst>
                        <a:ext uri="{9D8B030D-6E8A-4147-A177-3AD203B41FA5}">
                          <a16:colId xmlns:a16="http://schemas.microsoft.com/office/drawing/2014/main" val="1072624403"/>
                        </a:ext>
                      </a:extLst>
                    </a:gridCol>
                  </a:tblGrid>
                  <a:tr h="377825">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endParaRPr lang="zh-CN"/>
                        </a:p>
                      </a:txBody>
                      <a:tcPr>
                        <a:blipFill>
                          <a:blip r:embed="rId4"/>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0" name="文本框 49">
            <a:extLst>
              <a:ext uri="{FF2B5EF4-FFF2-40B4-BE49-F238E27FC236}">
                <a16:creationId xmlns:a16="http://schemas.microsoft.com/office/drawing/2014/main" id="{27ADE657-DB86-41A1-8D80-27A6E8D9ED37}"/>
              </a:ext>
            </a:extLst>
          </p:cNvPr>
          <p:cNvSpPr txBox="1"/>
          <p:nvPr/>
        </p:nvSpPr>
        <p:spPr>
          <a:xfrm>
            <a:off x="6583466" y="4205869"/>
            <a:ext cx="732893" cy="246221"/>
          </a:xfrm>
          <a:prstGeom prst="rect">
            <a:avLst/>
          </a:prstGeom>
          <a:noFill/>
        </p:spPr>
        <p:txBody>
          <a:bodyPr wrap="none" rtlCol="0">
            <a:spAutoFit/>
          </a:bodyPr>
          <a:lstStyle/>
          <a:p>
            <a:pPr algn="ctr"/>
            <a:r>
              <a:rPr lang="zh-CN" altLang="en-US" sz="1000" dirty="0"/>
              <a:t>（</a:t>
            </a:r>
            <a:r>
              <a:rPr lang="en-US" altLang="zh-CN" sz="1000" dirty="0"/>
              <a:t>F</a:t>
            </a:r>
            <a:r>
              <a:rPr lang="zh-CN" altLang="en-US" sz="1000" dirty="0"/>
              <a:t>，</a:t>
            </a:r>
            <a:r>
              <a:rPr lang="en-US" altLang="zh-CN" sz="1000" dirty="0"/>
              <a:t>A</a:t>
            </a:r>
            <a:r>
              <a:rPr lang="zh-CN" altLang="en-US" sz="1000" dirty="0"/>
              <a:t>）</a:t>
            </a:r>
          </a:p>
        </p:txBody>
      </p:sp>
      <mc:AlternateContent xmlns:mc="http://schemas.openxmlformats.org/markup-compatibility/2006" xmlns:a14="http://schemas.microsoft.com/office/drawing/2010/main">
        <mc:Choice Requires="a14">
          <p:graphicFrame>
            <p:nvGraphicFramePr>
              <p:cNvPr id="51" name="表格 37">
                <a:extLst>
                  <a:ext uri="{FF2B5EF4-FFF2-40B4-BE49-F238E27FC236}">
                    <a16:creationId xmlns:a16="http://schemas.microsoft.com/office/drawing/2014/main" id="{AF80ED7B-52EE-436A-95A7-3201A06A1A0E}"/>
                  </a:ext>
                </a:extLst>
              </p:cNvPr>
              <p:cNvGraphicFramePr>
                <a:graphicFrameLocks noGrp="1"/>
              </p:cNvGraphicFramePr>
              <p:nvPr>
                <p:extLst>
                  <p:ext uri="{D42A27DB-BD31-4B8C-83A1-F6EECF244321}">
                    <p14:modId xmlns:p14="http://schemas.microsoft.com/office/powerpoint/2010/main" val="2893131153"/>
                  </p:ext>
                </p:extLst>
              </p:nvPr>
            </p:nvGraphicFramePr>
            <p:xfrm>
              <a:off x="6284371" y="3694946"/>
              <a:ext cx="1327680" cy="377254"/>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234326">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rgbClr val="836967"/>
                                    </a:solidFill>
                                    <a:latin typeface="Cambria Math" panose="02040503050406030204" pitchFamily="18" charset="0"/>
                                  </a:rPr>
                                  <m:t>−</m:t>
                                </m:r>
                                <m:f>
                                  <m:fPr>
                                    <m:ctrlPr>
                                      <a:rPr lang="en-US" altLang="zh-CN" sz="1000" i="1" dirty="0" smtClean="0">
                                        <a:solidFill>
                                          <a:schemeClr val="accent1"/>
                                        </a:solidFill>
                                        <a:latin typeface="Cambria Math" panose="02040503050406030204" pitchFamily="18" charset="0"/>
                                      </a:rPr>
                                    </m:ctrlPr>
                                  </m:fPr>
                                  <m:num>
                                    <m:r>
                                      <a:rPr lang="en-US" altLang="zh-CN" sz="1000" b="1" i="1" dirty="0" smtClean="0">
                                        <a:solidFill>
                                          <a:schemeClr val="accent1"/>
                                        </a:solidFill>
                                        <a:latin typeface="Cambria Math" panose="02040503050406030204" pitchFamily="18" charset="0"/>
                                      </a:rPr>
                                      <m:t>𝟒</m:t>
                                    </m:r>
                                  </m:num>
                                  <m:den>
                                    <m:r>
                                      <a:rPr lang="en-US" altLang="zh-CN" sz="1000" i="0" dirty="0" smtClean="0">
                                        <a:solidFill>
                                          <a:schemeClr val="accent1"/>
                                        </a:solidFill>
                                        <a:latin typeface="Cambria Math" panose="02040503050406030204" pitchFamily="18" charset="0"/>
                                      </a:rPr>
                                      <m:t>5</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1" name="表格 37">
                <a:extLst>
                  <a:ext uri="{FF2B5EF4-FFF2-40B4-BE49-F238E27FC236}">
                    <a16:creationId xmlns:a16="http://schemas.microsoft.com/office/drawing/2014/main" id="{AF80ED7B-52EE-436A-95A7-3201A06A1A0E}"/>
                  </a:ext>
                </a:extLst>
              </p:cNvPr>
              <p:cNvGraphicFramePr>
                <a:graphicFrameLocks noGrp="1"/>
              </p:cNvGraphicFramePr>
              <p:nvPr>
                <p:extLst>
                  <p:ext uri="{D42A27DB-BD31-4B8C-83A1-F6EECF244321}">
                    <p14:modId xmlns:p14="http://schemas.microsoft.com/office/powerpoint/2010/main" val="2893131153"/>
                  </p:ext>
                </p:extLst>
              </p:nvPr>
            </p:nvGraphicFramePr>
            <p:xfrm>
              <a:off x="6284371" y="3694946"/>
              <a:ext cx="1327680" cy="377254"/>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77254">
                    <a:tc>
                      <a:txBody>
                        <a:bodyPr/>
                        <a:lstStyle/>
                        <a:p>
                          <a:pPr algn="ctr"/>
                          <a:r>
                            <a:rPr lang="en-US" altLang="zh-CN" sz="1000" dirty="0"/>
                            <a:t>8</a:t>
                          </a:r>
                          <a:endParaRPr lang="zh-CN" altLang="en-US" sz="1000" dirty="0"/>
                        </a:p>
                      </a:txBody>
                      <a:tcPr>
                        <a:noFill/>
                      </a:tcPr>
                    </a:tc>
                    <a:tc>
                      <a:txBody>
                        <a:bodyPr/>
                        <a:lstStyle/>
                        <a:p>
                          <a:pPr algn="ctr"/>
                          <a:r>
                            <a:rPr lang="en-US" altLang="zh-CN" sz="1000" dirty="0"/>
                            <a:t>1</a:t>
                          </a:r>
                          <a:endParaRPr lang="zh-CN" altLang="en-US" sz="1000" dirty="0"/>
                        </a:p>
                      </a:txBody>
                      <a:tcPr>
                        <a:noFill/>
                      </a:tcPr>
                    </a:tc>
                    <a:tc>
                      <a:txBody>
                        <a:bodyPr/>
                        <a:lstStyle/>
                        <a:p>
                          <a:endParaRPr lang="zh-CN"/>
                        </a:p>
                      </a:txBody>
                      <a:tcPr>
                        <a:blipFill>
                          <a:blip r:embed="rId5"/>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2" name="文本框 51">
            <a:extLst>
              <a:ext uri="{FF2B5EF4-FFF2-40B4-BE49-F238E27FC236}">
                <a16:creationId xmlns:a16="http://schemas.microsoft.com/office/drawing/2014/main" id="{3C4585D3-9671-4D95-A3C1-F4D63A533FC7}"/>
              </a:ext>
            </a:extLst>
          </p:cNvPr>
          <p:cNvSpPr txBox="1"/>
          <p:nvPr/>
        </p:nvSpPr>
        <p:spPr>
          <a:xfrm>
            <a:off x="7773898" y="3762872"/>
            <a:ext cx="640643" cy="246221"/>
          </a:xfrm>
          <a:prstGeom prst="rect">
            <a:avLst/>
          </a:prstGeom>
          <a:noFill/>
        </p:spPr>
        <p:txBody>
          <a:bodyPr wrap="square" rtlCol="0">
            <a:spAutoFit/>
          </a:bodyPr>
          <a:lstStyle/>
          <a:p>
            <a:pPr algn="ctr"/>
            <a:r>
              <a:rPr lang="zh-CN" altLang="en-US" sz="1000" dirty="0"/>
              <a:t>（</a:t>
            </a:r>
            <a:r>
              <a:rPr lang="en-US" altLang="zh-CN" sz="1000" dirty="0"/>
              <a:t>C</a:t>
            </a:r>
            <a:r>
              <a:rPr lang="zh-CN" altLang="en-US" sz="1000" dirty="0"/>
              <a:t>，</a:t>
            </a:r>
            <a:r>
              <a:rPr lang="en-US" altLang="zh-CN" sz="1000" dirty="0"/>
              <a:t>D</a:t>
            </a:r>
            <a:r>
              <a:rPr lang="zh-CN" altLang="en-US" sz="1000" dirty="0"/>
              <a:t>）</a:t>
            </a:r>
          </a:p>
        </p:txBody>
      </p:sp>
      <p:sp>
        <p:nvSpPr>
          <p:cNvPr id="53" name="文本框 52">
            <a:extLst>
              <a:ext uri="{FF2B5EF4-FFF2-40B4-BE49-F238E27FC236}">
                <a16:creationId xmlns:a16="http://schemas.microsoft.com/office/drawing/2014/main" id="{E85BC882-4F69-4926-A080-A6AF91D00E08}"/>
              </a:ext>
            </a:extLst>
          </p:cNvPr>
          <p:cNvSpPr txBox="1"/>
          <p:nvPr/>
        </p:nvSpPr>
        <p:spPr>
          <a:xfrm>
            <a:off x="6516275" y="3016366"/>
            <a:ext cx="732893" cy="246221"/>
          </a:xfrm>
          <a:prstGeom prst="rect">
            <a:avLst/>
          </a:prstGeom>
          <a:noFill/>
        </p:spPr>
        <p:txBody>
          <a:bodyPr wrap="none" rtlCol="0">
            <a:spAutoFit/>
          </a:bodyPr>
          <a:lstStyle/>
          <a:p>
            <a:pPr algn="ctr"/>
            <a:r>
              <a:rPr lang="zh-CN" altLang="en-US" sz="1000" dirty="0"/>
              <a:t>（</a:t>
            </a:r>
            <a:r>
              <a:rPr lang="en-US" altLang="zh-CN" sz="1000" dirty="0"/>
              <a:t>E</a:t>
            </a:r>
            <a:r>
              <a:rPr lang="zh-CN" altLang="en-US" sz="1000" dirty="0"/>
              <a:t>，</a:t>
            </a:r>
            <a:r>
              <a:rPr lang="en-US" altLang="zh-CN" sz="1000" dirty="0"/>
              <a:t>F</a:t>
            </a:r>
            <a:r>
              <a:rPr lang="zh-CN" altLang="en-US" sz="1000" dirty="0"/>
              <a:t>）</a:t>
            </a:r>
          </a:p>
        </p:txBody>
      </p:sp>
      <mc:AlternateContent xmlns:mc="http://schemas.openxmlformats.org/markup-compatibility/2006" xmlns:a14="http://schemas.microsoft.com/office/drawing/2010/main">
        <mc:Choice Requires="a14">
          <p:graphicFrame>
            <p:nvGraphicFramePr>
              <p:cNvPr id="54" name="表格 37">
                <a:extLst>
                  <a:ext uri="{FF2B5EF4-FFF2-40B4-BE49-F238E27FC236}">
                    <a16:creationId xmlns:a16="http://schemas.microsoft.com/office/drawing/2014/main" id="{BD3C91B7-4DE4-4FEA-A5C0-0BE2AB9B26F3}"/>
                  </a:ext>
                </a:extLst>
              </p:cNvPr>
              <p:cNvGraphicFramePr>
                <a:graphicFrameLocks noGrp="1"/>
              </p:cNvGraphicFramePr>
              <p:nvPr>
                <p:extLst>
                  <p:ext uri="{D42A27DB-BD31-4B8C-83A1-F6EECF244321}">
                    <p14:modId xmlns:p14="http://schemas.microsoft.com/office/powerpoint/2010/main" val="2968857855"/>
                  </p:ext>
                </p:extLst>
              </p:nvPr>
            </p:nvGraphicFramePr>
            <p:xfrm>
              <a:off x="6287684" y="3262207"/>
              <a:ext cx="1327680" cy="37985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33208">
                    <a:tc>
                      <a:txBody>
                        <a:bodyPr/>
                        <a:lstStyle/>
                        <a:p>
                          <a:pPr algn="ctr"/>
                          <a:r>
                            <a:rPr lang="en-US" altLang="zh-CN" sz="1000" dirty="0"/>
                            <a:t>8</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dirty="0" smtClean="0">
                                    <a:solidFill>
                                      <a:srgbClr val="836967"/>
                                    </a:solidFill>
                                    <a:latin typeface="Cambria Math" panose="02040503050406030204" pitchFamily="18" charset="0"/>
                                  </a:rPr>
                                  <m:t>−</m:t>
                                </m:r>
                                <m:f>
                                  <m:fPr>
                                    <m:ctrlPr>
                                      <a:rPr lang="en-US" altLang="zh-CN" sz="1000" i="1" dirty="0" smtClean="0">
                                        <a:solidFill>
                                          <a:srgbClr val="836967"/>
                                        </a:solidFill>
                                        <a:latin typeface="Cambria Math" panose="02040503050406030204" pitchFamily="18" charset="0"/>
                                      </a:rPr>
                                    </m:ctrlPr>
                                  </m:fPr>
                                  <m:num>
                                    <m:r>
                                      <a:rPr lang="en-US" altLang="zh-CN" sz="1000" b="1" i="1" dirty="0" smtClean="0">
                                        <a:solidFill>
                                          <a:schemeClr val="accent1"/>
                                        </a:solidFill>
                                        <a:latin typeface="Cambria Math" panose="02040503050406030204" pitchFamily="18" charset="0"/>
                                      </a:rPr>
                                      <m:t>𝟓</m:t>
                                    </m:r>
                                  </m:num>
                                  <m:den>
                                    <m:r>
                                      <a:rPr lang="en-US" altLang="zh-CN" sz="1000" b="1" i="0" dirty="0" smtClean="0">
                                        <a:latin typeface="Cambria Math" panose="02040503050406030204" pitchFamily="18" charset="0"/>
                                      </a:rPr>
                                      <m:t>𝟒</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4" name="表格 37">
                <a:extLst>
                  <a:ext uri="{FF2B5EF4-FFF2-40B4-BE49-F238E27FC236}">
                    <a16:creationId xmlns:a16="http://schemas.microsoft.com/office/drawing/2014/main" id="{BD3C91B7-4DE4-4FEA-A5C0-0BE2AB9B26F3}"/>
                  </a:ext>
                </a:extLst>
              </p:cNvPr>
              <p:cNvGraphicFramePr>
                <a:graphicFrameLocks noGrp="1"/>
              </p:cNvGraphicFramePr>
              <p:nvPr>
                <p:extLst>
                  <p:ext uri="{D42A27DB-BD31-4B8C-83A1-F6EECF244321}">
                    <p14:modId xmlns:p14="http://schemas.microsoft.com/office/powerpoint/2010/main" val="2968857855"/>
                  </p:ext>
                </p:extLst>
              </p:nvPr>
            </p:nvGraphicFramePr>
            <p:xfrm>
              <a:off x="6287684" y="3262207"/>
              <a:ext cx="1327680" cy="37985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79857">
                    <a:tc>
                      <a:txBody>
                        <a:bodyPr/>
                        <a:lstStyle/>
                        <a:p>
                          <a:pPr algn="ctr"/>
                          <a:r>
                            <a:rPr lang="en-US" altLang="zh-CN" sz="1000" dirty="0"/>
                            <a:t>8</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endParaRPr lang="zh-CN"/>
                        </a:p>
                      </a:txBody>
                      <a:tcPr>
                        <a:blipFill>
                          <a:blip r:embed="rId6"/>
                          <a:stretch>
                            <a:fillRect l="-205556" t="-1587" r="-109259" b="-6349"/>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cxnSp>
        <p:nvCxnSpPr>
          <p:cNvPr id="55" name="直接箭头连接符 54">
            <a:extLst>
              <a:ext uri="{FF2B5EF4-FFF2-40B4-BE49-F238E27FC236}">
                <a16:creationId xmlns:a16="http://schemas.microsoft.com/office/drawing/2014/main" id="{074B12AA-75C4-441A-B2EE-E8A6F72CAA08}"/>
              </a:ext>
            </a:extLst>
          </p:cNvPr>
          <p:cNvCxnSpPr>
            <a:cxnSpLocks/>
          </p:cNvCxnSpPr>
          <p:nvPr/>
        </p:nvCxnSpPr>
        <p:spPr>
          <a:xfrm>
            <a:off x="7458827" y="3453521"/>
            <a:ext cx="474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6" name="表格 37">
                <a:extLst>
                  <a:ext uri="{FF2B5EF4-FFF2-40B4-BE49-F238E27FC236}">
                    <a16:creationId xmlns:a16="http://schemas.microsoft.com/office/drawing/2014/main" id="{470EF2FD-8180-4756-8CE3-95FDA950F8B8}"/>
                  </a:ext>
                </a:extLst>
              </p:cNvPr>
              <p:cNvGraphicFramePr>
                <a:graphicFrameLocks noGrp="1"/>
              </p:cNvGraphicFramePr>
              <p:nvPr>
                <p:extLst>
                  <p:ext uri="{D42A27DB-BD31-4B8C-83A1-F6EECF244321}">
                    <p14:modId xmlns:p14="http://schemas.microsoft.com/office/powerpoint/2010/main" val="1700858647"/>
                  </p:ext>
                </p:extLst>
              </p:nvPr>
            </p:nvGraphicFramePr>
            <p:xfrm>
              <a:off x="7924767" y="3248658"/>
              <a:ext cx="1420380" cy="399964"/>
            </p:xfrm>
            <a:graphic>
              <a:graphicData uri="http://schemas.openxmlformats.org/drawingml/2006/table">
                <a:tbl>
                  <a:tblPr firstRow="1" bandRow="1">
                    <a:tableStyleId>{5C22544A-7EE6-4342-B048-85BDC9FD1C3A}</a:tableStyleId>
                  </a:tblPr>
                  <a:tblGrid>
                    <a:gridCol w="399249">
                      <a:extLst>
                        <a:ext uri="{9D8B030D-6E8A-4147-A177-3AD203B41FA5}">
                          <a16:colId xmlns:a16="http://schemas.microsoft.com/office/drawing/2014/main" val="4284266127"/>
                        </a:ext>
                      </a:extLst>
                    </a:gridCol>
                    <a:gridCol w="340377">
                      <a:extLst>
                        <a:ext uri="{9D8B030D-6E8A-4147-A177-3AD203B41FA5}">
                          <a16:colId xmlns:a16="http://schemas.microsoft.com/office/drawing/2014/main" val="3233780177"/>
                        </a:ext>
                      </a:extLst>
                    </a:gridCol>
                    <a:gridCol w="340377">
                      <a:extLst>
                        <a:ext uri="{9D8B030D-6E8A-4147-A177-3AD203B41FA5}">
                          <a16:colId xmlns:a16="http://schemas.microsoft.com/office/drawing/2014/main" val="278905095"/>
                        </a:ext>
                      </a:extLst>
                    </a:gridCol>
                    <a:gridCol w="340377">
                      <a:extLst>
                        <a:ext uri="{9D8B030D-6E8A-4147-A177-3AD203B41FA5}">
                          <a16:colId xmlns:a16="http://schemas.microsoft.com/office/drawing/2014/main" val="1072624403"/>
                        </a:ext>
                      </a:extLst>
                    </a:gridCol>
                  </a:tblGrid>
                  <a:tr h="399964">
                    <a:tc>
                      <a:txBody>
                        <a:bodyPr/>
                        <a:lstStyle/>
                        <a:p>
                          <a:pPr algn="ctr"/>
                          <a:r>
                            <a:rPr lang="en-US" altLang="zh-CN" sz="1000" dirty="0"/>
                            <a:t>10</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000" i="1" dirty="0" smtClean="0">
                                        <a:solidFill>
                                          <a:srgbClr val="836967"/>
                                        </a:solidFill>
                                        <a:latin typeface="Cambria Math" panose="02040503050406030204" pitchFamily="18" charset="0"/>
                                      </a:rPr>
                                    </m:ctrlPr>
                                  </m:fPr>
                                  <m:num>
                                    <m:r>
                                      <a:rPr lang="en-US" altLang="zh-CN" sz="1000" dirty="0" smtClean="0">
                                        <a:latin typeface="Cambria Math" panose="02040503050406030204" pitchFamily="18" charset="0"/>
                                      </a:rPr>
                                      <m:t>1</m:t>
                                    </m:r>
                                  </m:num>
                                  <m:den>
                                    <m:r>
                                      <a:rPr lang="en-US" altLang="zh-CN" sz="1000" b="1" i="0" dirty="0" smtClean="0">
                                        <a:latin typeface="Cambria Math" panose="02040503050406030204" pitchFamily="18" charset="0"/>
                                      </a:rPr>
                                      <m:t>𝟐</m:t>
                                    </m:r>
                                  </m:den>
                                </m:f>
                              </m:oMath>
                            </m:oMathPara>
                          </a14:m>
                          <a:endParaRPr lang="zh-CN" altLang="en-US" sz="1000" dirty="0"/>
                        </a:p>
                      </a:txBody>
                      <a:tcPr>
                        <a:no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Choice>
        <mc:Fallback xmlns="">
          <p:graphicFrame>
            <p:nvGraphicFramePr>
              <p:cNvPr id="56" name="表格 37">
                <a:extLst>
                  <a:ext uri="{FF2B5EF4-FFF2-40B4-BE49-F238E27FC236}">
                    <a16:creationId xmlns:a16="http://schemas.microsoft.com/office/drawing/2014/main" id="{470EF2FD-8180-4756-8CE3-95FDA950F8B8}"/>
                  </a:ext>
                </a:extLst>
              </p:cNvPr>
              <p:cNvGraphicFramePr>
                <a:graphicFrameLocks noGrp="1"/>
              </p:cNvGraphicFramePr>
              <p:nvPr>
                <p:extLst>
                  <p:ext uri="{D42A27DB-BD31-4B8C-83A1-F6EECF244321}">
                    <p14:modId xmlns:p14="http://schemas.microsoft.com/office/powerpoint/2010/main" val="1700858647"/>
                  </p:ext>
                </p:extLst>
              </p:nvPr>
            </p:nvGraphicFramePr>
            <p:xfrm>
              <a:off x="7924767" y="3248658"/>
              <a:ext cx="1420380" cy="399964"/>
            </p:xfrm>
            <a:graphic>
              <a:graphicData uri="http://schemas.openxmlformats.org/drawingml/2006/table">
                <a:tbl>
                  <a:tblPr firstRow="1" bandRow="1">
                    <a:tableStyleId>{5C22544A-7EE6-4342-B048-85BDC9FD1C3A}</a:tableStyleId>
                  </a:tblPr>
                  <a:tblGrid>
                    <a:gridCol w="399249">
                      <a:extLst>
                        <a:ext uri="{9D8B030D-6E8A-4147-A177-3AD203B41FA5}">
                          <a16:colId xmlns:a16="http://schemas.microsoft.com/office/drawing/2014/main" val="4284266127"/>
                        </a:ext>
                      </a:extLst>
                    </a:gridCol>
                    <a:gridCol w="340377">
                      <a:extLst>
                        <a:ext uri="{9D8B030D-6E8A-4147-A177-3AD203B41FA5}">
                          <a16:colId xmlns:a16="http://schemas.microsoft.com/office/drawing/2014/main" val="3233780177"/>
                        </a:ext>
                      </a:extLst>
                    </a:gridCol>
                    <a:gridCol w="340377">
                      <a:extLst>
                        <a:ext uri="{9D8B030D-6E8A-4147-A177-3AD203B41FA5}">
                          <a16:colId xmlns:a16="http://schemas.microsoft.com/office/drawing/2014/main" val="278905095"/>
                        </a:ext>
                      </a:extLst>
                    </a:gridCol>
                    <a:gridCol w="340377">
                      <a:extLst>
                        <a:ext uri="{9D8B030D-6E8A-4147-A177-3AD203B41FA5}">
                          <a16:colId xmlns:a16="http://schemas.microsoft.com/office/drawing/2014/main" val="1072624403"/>
                        </a:ext>
                      </a:extLst>
                    </a:gridCol>
                  </a:tblGrid>
                  <a:tr h="399964">
                    <a:tc>
                      <a:txBody>
                        <a:bodyPr/>
                        <a:lstStyle/>
                        <a:p>
                          <a:pPr algn="ctr"/>
                          <a:r>
                            <a:rPr lang="en-US" altLang="zh-CN" sz="1000" dirty="0"/>
                            <a:t>10</a:t>
                          </a:r>
                          <a:endParaRPr lang="zh-CN" altLang="en-US" sz="1000" dirty="0"/>
                        </a:p>
                      </a:txBody>
                      <a:tcPr>
                        <a:noFill/>
                      </a:tcPr>
                    </a:tc>
                    <a:tc>
                      <a:txBody>
                        <a:bodyPr/>
                        <a:lstStyle/>
                        <a:p>
                          <a:pPr algn="ctr"/>
                          <a:r>
                            <a:rPr lang="en-US" altLang="zh-CN" sz="1000" dirty="0"/>
                            <a:t>7</a:t>
                          </a:r>
                          <a:endParaRPr lang="zh-CN" altLang="en-US" sz="1000" dirty="0"/>
                        </a:p>
                      </a:txBody>
                      <a:tcPr>
                        <a:noFill/>
                      </a:tcPr>
                    </a:tc>
                    <a:tc>
                      <a:txBody>
                        <a:bodyPr/>
                        <a:lstStyle/>
                        <a:p>
                          <a:endParaRPr lang="zh-CN"/>
                        </a:p>
                      </a:txBody>
                      <a:tcPr>
                        <a:blipFill>
                          <a:blip r:embed="rId7"/>
                          <a:stretch>
                            <a:fillRect l="-219643" t="-1493" r="-108929" b="-5970"/>
                          </a:stretch>
                        </a:blipFill>
                      </a:tcPr>
                    </a:tc>
                    <a:tc>
                      <a:txBody>
                        <a:bodyPr/>
                        <a:lstStyle/>
                        <a:p>
                          <a:pPr algn="ctr"/>
                          <a:r>
                            <a:rPr lang="en-US" altLang="zh-CN" sz="1000" dirty="0"/>
                            <a:t> ^</a:t>
                          </a:r>
                          <a:endParaRPr lang="zh-CN" altLang="en-US" sz="1000" dirty="0"/>
                        </a:p>
                      </a:txBody>
                      <a:tcPr>
                        <a:noFill/>
                      </a:tcPr>
                    </a:tc>
                    <a:extLst>
                      <a:ext uri="{0D108BD9-81ED-4DB2-BD59-A6C34878D82A}">
                        <a16:rowId xmlns:a16="http://schemas.microsoft.com/office/drawing/2014/main" val="4039392474"/>
                      </a:ext>
                    </a:extLst>
                  </a:tr>
                </a:tbl>
              </a:graphicData>
            </a:graphic>
          </p:graphicFrame>
        </mc:Fallback>
      </mc:AlternateContent>
      <p:sp>
        <p:nvSpPr>
          <p:cNvPr id="58" name="文本框 57">
            <a:extLst>
              <a:ext uri="{FF2B5EF4-FFF2-40B4-BE49-F238E27FC236}">
                <a16:creationId xmlns:a16="http://schemas.microsoft.com/office/drawing/2014/main" id="{665662F3-D8C3-45CB-9322-94D0BEA9DC60}"/>
              </a:ext>
            </a:extLst>
          </p:cNvPr>
          <p:cNvSpPr txBox="1"/>
          <p:nvPr/>
        </p:nvSpPr>
        <p:spPr>
          <a:xfrm>
            <a:off x="8261297" y="3016366"/>
            <a:ext cx="747320" cy="246221"/>
          </a:xfrm>
          <a:prstGeom prst="rect">
            <a:avLst/>
          </a:prstGeom>
          <a:noFill/>
        </p:spPr>
        <p:txBody>
          <a:bodyPr wrap="none" rtlCol="0">
            <a:spAutoFit/>
          </a:bodyPr>
          <a:lstStyle/>
          <a:p>
            <a:pPr algn="ctr"/>
            <a:r>
              <a:rPr lang="zh-CN" altLang="en-US" sz="1000" dirty="0"/>
              <a:t>（</a:t>
            </a:r>
            <a:r>
              <a:rPr lang="en-US" altLang="zh-CN" sz="1000" dirty="0"/>
              <a:t>E</a:t>
            </a:r>
            <a:r>
              <a:rPr lang="zh-CN" altLang="en-US" sz="1000" dirty="0"/>
              <a:t>，</a:t>
            </a:r>
            <a:r>
              <a:rPr lang="en-US" altLang="zh-CN" sz="1000" dirty="0"/>
              <a:t>D</a:t>
            </a:r>
            <a:r>
              <a:rPr lang="zh-CN" altLang="en-US" sz="1000" dirty="0"/>
              <a:t>）</a:t>
            </a: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FFC07609-51CE-4E07-80AC-CCB43054508C}"/>
                  </a:ext>
                </a:extLst>
              </p:cNvPr>
              <p:cNvSpPr txBox="1"/>
              <p:nvPr/>
            </p:nvSpPr>
            <p:spPr>
              <a:xfrm>
                <a:off x="6816080" y="1484784"/>
                <a:ext cx="4713961" cy="1498295"/>
              </a:xfrm>
              <a:prstGeom prst="rect">
                <a:avLst/>
              </a:prstGeom>
              <a:noFill/>
            </p:spPr>
            <p:txBody>
              <a:bodyPr wrap="square">
                <a:spAutoFit/>
              </a:bodyPr>
              <a:lstStyle/>
              <a:p>
                <a:pPr>
                  <a:lnSpc>
                    <a:spcPct val="150000"/>
                  </a:lnSpc>
                </a:pPr>
                <a:r>
                  <a:rPr lang="zh-CN" altLang="en-US" dirty="0"/>
                  <a:t>（</a:t>
                </a:r>
                <a:r>
                  <a:rPr lang="en-US" altLang="zh-CN" dirty="0">
                    <a:solidFill>
                      <a:srgbClr val="836967"/>
                    </a:solidFill>
                  </a:rPr>
                  <a:t> </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𝑌</m:t>
                        </m:r>
                      </m:e>
                      <m:sub>
                        <m:r>
                          <m:rPr>
                            <m:sty m:val="p"/>
                          </m:rPr>
                          <a:rPr lang="en-US" altLang="zh-CN" i="1" dirty="0" smtClean="0">
                            <a:latin typeface="Cambria Math" panose="02040503050406030204" pitchFamily="18" charset="0"/>
                          </a:rPr>
                          <m:t>max</m:t>
                        </m:r>
                      </m:sub>
                    </m:sSub>
                  </m:oMath>
                </a14:m>
                <a:r>
                  <a:rPr lang="en-US" altLang="zh-CN" dirty="0"/>
                  <a:t>,</a:t>
                </a:r>
                <a:r>
                  <a:rPr lang="en-US" altLang="zh-CN" dirty="0">
                    <a:solidFill>
                      <a:srgbClr val="836967"/>
                    </a:solidFill>
                  </a:rPr>
                  <a:t> </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b="0" i="1" dirty="0" smtClean="0">
                            <a:latin typeface="Cambria Math" panose="02040503050406030204" pitchFamily="18" charset="0"/>
                          </a:rPr>
                          <m:t>𝑋</m:t>
                        </m:r>
                      </m:e>
                      <m:sub>
                        <m:r>
                          <m:rPr>
                            <m:sty m:val="p"/>
                          </m:rPr>
                          <a:rPr lang="en-US" altLang="zh-CN" i="1" dirty="0" smtClean="0">
                            <a:latin typeface="Cambria Math" panose="02040503050406030204" pitchFamily="18" charset="0"/>
                          </a:rPr>
                          <m:t>i</m:t>
                        </m:r>
                      </m:sub>
                    </m:sSub>
                  </m:oMath>
                </a14:m>
                <a:r>
                  <a:rPr lang="en-US" altLang="zh-CN" dirty="0"/>
                  <a:t>,</a:t>
                </a:r>
                <a:r>
                  <a:rPr lang="en-US" altLang="zh-CN" sz="1000" b="1" dirty="0">
                    <a:solidFill>
                      <a:srgbClr val="836967"/>
                    </a:solidFill>
                  </a:rPr>
                  <a:t> </a:t>
                </a:r>
                <a14:m>
                  <m:oMath xmlns:m="http://schemas.openxmlformats.org/officeDocument/2006/math">
                    <m:f>
                      <m:fPr>
                        <m:ctrlPr>
                          <a:rPr lang="en-US" altLang="zh-CN" i="1" dirty="0">
                            <a:solidFill>
                              <a:srgbClr val="836967"/>
                            </a:solidFill>
                            <a:latin typeface="Cambria Math" panose="02040503050406030204" pitchFamily="18" charset="0"/>
                          </a:rPr>
                        </m:ctrlPr>
                      </m:fPr>
                      <m:num>
                        <m:r>
                          <a:rPr lang="en-US" altLang="zh-CN" b="0" i="1" dirty="0" smtClean="0">
                            <a:solidFill>
                              <a:srgbClr val="836967"/>
                            </a:solidFill>
                            <a:latin typeface="Cambria Math" panose="02040503050406030204" pitchFamily="18" charset="0"/>
                          </a:rPr>
                          <m:t>1</m:t>
                        </m:r>
                      </m:num>
                      <m:den>
                        <m:r>
                          <m:rPr>
                            <m:sty m:val="p"/>
                          </m:rPr>
                          <a:rPr lang="en-US" altLang="zh-CN" i="1" dirty="0">
                            <a:solidFill>
                              <a:srgbClr val="836967"/>
                            </a:solidFill>
                            <a:latin typeface="Cambria Math" panose="02040503050406030204" pitchFamily="18" charset="0"/>
                          </a:rPr>
                          <m:t>m</m:t>
                        </m:r>
                      </m:den>
                    </m:f>
                    <m:r>
                      <a:rPr lang="en-US" altLang="zh-CN" i="1" dirty="0">
                        <a:solidFill>
                          <a:srgbClr val="836967"/>
                        </a:solidFill>
                        <a:latin typeface="Cambria Math" panose="02040503050406030204" pitchFamily="18" charset="0"/>
                      </a:rPr>
                      <m:t> </m:t>
                    </m:r>
                  </m:oMath>
                </a14:m>
                <a:r>
                  <a:rPr lang="zh-CN" altLang="en-US" dirty="0"/>
                  <a:t>，</a:t>
                </a:r>
                <a:r>
                  <a:rPr lang="en-US" altLang="zh-CN" i="1" dirty="0"/>
                  <a:t>point</a:t>
                </a:r>
                <a:r>
                  <a:rPr lang="zh-CN" altLang="en-US" dirty="0"/>
                  <a:t>）</a:t>
                </a:r>
              </a:p>
              <a:p>
                <a:pPr>
                  <a:lnSpc>
                    <a:spcPct val="150000"/>
                  </a:lnSpc>
                </a:pPr>
                <a:r>
                  <a:rPr lang="zh-CN" altLang="en-US" dirty="0"/>
                  <a:t>其中</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i="1" dirty="0" smtClean="0">
                            <a:latin typeface="Cambria Math" panose="02040503050406030204" pitchFamily="18" charset="0"/>
                          </a:rPr>
                          <m:t>𝑌</m:t>
                        </m:r>
                      </m:e>
                      <m:sub>
                        <m:r>
                          <m:rPr>
                            <m:sty m:val="p"/>
                          </m:rPr>
                          <a:rPr lang="en-US" altLang="zh-CN" i="1" dirty="0" smtClean="0">
                            <a:latin typeface="Cambria Math" panose="02040503050406030204" pitchFamily="18" charset="0"/>
                          </a:rPr>
                          <m:t>max</m:t>
                        </m:r>
                      </m:sub>
                    </m:sSub>
                  </m:oMath>
                </a14:m>
                <a:r>
                  <a:rPr lang="zh-CN" altLang="en-US" dirty="0"/>
                  <a:t>为边的两个端点的</a:t>
                </a:r>
                <a:r>
                  <a:rPr lang="en-US" altLang="zh-CN" dirty="0"/>
                  <a:t>y</a:t>
                </a:r>
                <a:r>
                  <a:rPr lang="zh-CN" altLang="en-US" dirty="0"/>
                  <a:t>值大的那一个</a:t>
                </a:r>
                <a:r>
                  <a:rPr lang="en-US" altLang="zh-CN" dirty="0"/>
                  <a:t>y</a:t>
                </a:r>
                <a:r>
                  <a:rPr lang="zh-CN" altLang="en-US" dirty="0"/>
                  <a:t>。</a:t>
                </a:r>
                <a:endParaRPr lang="en-US" altLang="zh-CN" dirty="0"/>
              </a:p>
              <a:p>
                <a:pPr>
                  <a:lnSpc>
                    <a:spcPct val="150000"/>
                  </a:lnSpc>
                </a:pPr>
                <a:r>
                  <a:rPr lang="zh-CN" altLang="en-US" dirty="0"/>
                  <a:t>而</a:t>
                </a:r>
                <a14:m>
                  <m:oMath xmlns:m="http://schemas.openxmlformats.org/officeDocument/2006/math">
                    <m:sSub>
                      <m:sSubPr>
                        <m:ctrlPr>
                          <a:rPr lang="en-US" altLang="zh-CN" i="1" dirty="0" smtClean="0">
                            <a:solidFill>
                              <a:srgbClr val="836967"/>
                            </a:solidFill>
                            <a:latin typeface="Cambria Math" panose="02040503050406030204" pitchFamily="18" charset="0"/>
                          </a:rPr>
                        </m:ctrlPr>
                      </m:sSubPr>
                      <m:e>
                        <m:r>
                          <a:rPr lang="en-US" altLang="zh-CN" b="0" i="1" dirty="0" smtClean="0">
                            <a:latin typeface="Cambria Math" panose="02040503050406030204" pitchFamily="18" charset="0"/>
                          </a:rPr>
                          <m:t>𝑋</m:t>
                        </m:r>
                      </m:e>
                      <m:sub>
                        <m:r>
                          <m:rPr>
                            <m:sty m:val="p"/>
                          </m:rPr>
                          <a:rPr lang="en-US" altLang="zh-CN" i="1" dirty="0" smtClean="0">
                            <a:latin typeface="Cambria Math" panose="02040503050406030204" pitchFamily="18" charset="0"/>
                          </a:rPr>
                          <m:t>i</m:t>
                        </m:r>
                      </m:sub>
                    </m:sSub>
                  </m:oMath>
                </a14:m>
                <a:r>
                  <a:rPr lang="zh-CN" altLang="en-US" dirty="0"/>
                  <a:t>为较低点的</a:t>
                </a:r>
                <a:r>
                  <a:rPr lang="en-US" altLang="zh-CN" dirty="0"/>
                  <a:t>x</a:t>
                </a:r>
                <a:r>
                  <a:rPr lang="zh-CN" altLang="en-US" dirty="0"/>
                  <a:t>，</a:t>
                </a:r>
                <a:r>
                  <a:rPr lang="en-US" altLang="zh-CN" dirty="0"/>
                  <a:t>m</a:t>
                </a:r>
                <a:r>
                  <a:rPr lang="zh-CN" altLang="en-US" dirty="0"/>
                  <a:t>为斜率，这里取个倒数。</a:t>
                </a:r>
              </a:p>
            </p:txBody>
          </p:sp>
        </mc:Choice>
        <mc:Fallback xmlns="">
          <p:sp>
            <p:nvSpPr>
              <p:cNvPr id="76" name="文本框 75">
                <a:extLst>
                  <a:ext uri="{FF2B5EF4-FFF2-40B4-BE49-F238E27FC236}">
                    <a16:creationId xmlns:a16="http://schemas.microsoft.com/office/drawing/2014/main" id="{FFC07609-51CE-4E07-80AC-CCB43054508C}"/>
                  </a:ext>
                </a:extLst>
              </p:cNvPr>
              <p:cNvSpPr txBox="1">
                <a:spLocks noRot="1" noChangeAspect="1" noMove="1" noResize="1" noEditPoints="1" noAdjustHandles="1" noChangeArrowheads="1" noChangeShapeType="1" noTextEdit="1"/>
              </p:cNvSpPr>
              <p:nvPr/>
            </p:nvSpPr>
            <p:spPr>
              <a:xfrm>
                <a:off x="6816080" y="1484784"/>
                <a:ext cx="4713961" cy="1498295"/>
              </a:xfrm>
              <a:prstGeom prst="rect">
                <a:avLst/>
              </a:prstGeom>
              <a:blipFill>
                <a:blip r:embed="rId8"/>
                <a:stretch>
                  <a:fillRect l="-1035" r="-5951" b="-3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64052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95B18364-CA9C-4B63-A181-C5E1F78163DE}"/>
              </a:ext>
            </a:extLst>
          </p:cNvPr>
          <p:cNvSpPr txBox="1"/>
          <p:nvPr/>
        </p:nvSpPr>
        <p:spPr>
          <a:xfrm>
            <a:off x="489112" y="1340768"/>
            <a:ext cx="1787669" cy="477054"/>
          </a:xfrm>
          <a:prstGeom prst="rect">
            <a:avLst/>
          </a:prstGeom>
          <a:noFill/>
        </p:spPr>
        <p:txBody>
          <a:bodyPr wrap="none" rtlCol="0">
            <a:spAutoFit/>
          </a:bodyPr>
          <a:lstStyle/>
          <a:p>
            <a:r>
              <a:rPr lang="zh-CN" altLang="en-US" sz="2500" dirty="0"/>
              <a:t>算法过程：</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5180329-CD13-4483-B069-A5AC72EA1E50}"/>
                  </a:ext>
                </a:extLst>
              </p:cNvPr>
              <p:cNvSpPr txBox="1"/>
              <p:nvPr/>
            </p:nvSpPr>
            <p:spPr>
              <a:xfrm>
                <a:off x="983432" y="2008899"/>
                <a:ext cx="9312696" cy="4559261"/>
              </a:xfrm>
              <a:prstGeom prst="rect">
                <a:avLst/>
              </a:prstGeom>
              <a:noFill/>
            </p:spPr>
            <p:txBody>
              <a:bodyPr wrap="square">
                <a:spAutoFit/>
              </a:bodyPr>
              <a:lstStyle/>
              <a:p>
                <a:pPr marL="342900" indent="-342900">
                  <a:lnSpc>
                    <a:spcPct val="150000"/>
                  </a:lnSpc>
                  <a:buFont typeface="+mj-lt"/>
                  <a:buAutoNum type="arabicPeriod"/>
                </a:pPr>
                <a:r>
                  <a:rPr lang="zh-CN" altLang="en-US" dirty="0"/>
                  <a:t>开始</a:t>
                </a:r>
                <a:r>
                  <a:rPr lang="en-US" altLang="zh-CN" i="1" dirty="0">
                    <a:solidFill>
                      <a:schemeClr val="accent1"/>
                    </a:solidFill>
                    <a:latin typeface="Cambria Math" panose="02040503050406030204" pitchFamily="18" charset="0"/>
                  </a:rPr>
                  <a:t>y=1</a:t>
                </a:r>
                <a:r>
                  <a:rPr lang="en-US" altLang="zh-CN" dirty="0">
                    <a:solidFill>
                      <a:schemeClr val="accent1"/>
                    </a:solidFill>
                  </a:rPr>
                  <a:t> </a:t>
                </a:r>
                <a:r>
                  <a:rPr lang="zh-CN" altLang="en-US" dirty="0"/>
                  <a:t>，将边表中的</a:t>
                </a:r>
                <a:r>
                  <a:rPr lang="en-US" altLang="zh-CN" i="1" dirty="0">
                    <a:solidFill>
                      <a:schemeClr val="accent1"/>
                    </a:solidFill>
                    <a:latin typeface="Cambria Math" panose="02040503050406030204" pitchFamily="18" charset="0"/>
                  </a:rPr>
                  <a:t>y= 1</a:t>
                </a:r>
                <a:r>
                  <a:rPr lang="zh-CN" altLang="en-US" dirty="0"/>
                  <a:t>节点边加入到活化边表</a:t>
                </a:r>
                <a:r>
                  <a:rPr lang="en-US" altLang="zh-CN" dirty="0"/>
                  <a:t>AET</a:t>
                </a:r>
                <a:r>
                  <a:rPr lang="zh-CN" altLang="en-US" dirty="0"/>
                  <a:t>中</a:t>
                </a:r>
                <a:r>
                  <a:rPr lang="en-US" altLang="zh-CN" dirty="0"/>
                  <a:t>,</a:t>
                </a:r>
                <a:r>
                  <a:rPr lang="zh-CN" altLang="en-US" dirty="0"/>
                  <a:t>同时保证</a:t>
                </a:r>
                <a:r>
                  <a:rPr lang="en-US" altLang="zh-CN" dirty="0"/>
                  <a:t>AET</a:t>
                </a:r>
                <a:r>
                  <a:rPr lang="zh-CN" altLang="en-US" dirty="0"/>
                  <a:t>链表是按照</a:t>
                </a:r>
                <a:r>
                  <a:rPr lang="en-US" altLang="zh-CN" dirty="0"/>
                  <a:t>X</a:t>
                </a:r>
                <a:r>
                  <a:rPr lang="zh-CN" altLang="en-US" dirty="0"/>
                  <a:t>递增的顺序排列的。</a:t>
                </a: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endParaRPr lang="en-US" altLang="zh-CN" dirty="0"/>
              </a:p>
              <a:p>
                <a:pPr marL="342900" indent="-342900">
                  <a:lnSpc>
                    <a:spcPct val="150000"/>
                  </a:lnSpc>
                  <a:buFont typeface="+mj-lt"/>
                  <a:buAutoNum type="arabicPeriod"/>
                </a:pPr>
                <a:r>
                  <a:rPr lang="zh-CN" altLang="en-US" dirty="0"/>
                  <a:t>因为图中</a:t>
                </a:r>
                <a:r>
                  <a:rPr lang="en-US" altLang="zh-CN" dirty="0"/>
                  <a:t>BA</a:t>
                </a:r>
                <a:r>
                  <a:rPr lang="zh-CN" altLang="en-US" dirty="0"/>
                  <a:t>边和</a:t>
                </a:r>
                <a:r>
                  <a:rPr lang="en-US" altLang="zh-CN" dirty="0"/>
                  <a:t>BC</a:t>
                </a:r>
                <a:r>
                  <a:rPr lang="zh-CN" altLang="en-US" dirty="0"/>
                  <a:t>边两个</a:t>
                </a:r>
                <a:r>
                  <a:rPr lang="en-US" altLang="zh-CN" dirty="0"/>
                  <a:t>xi</a:t>
                </a:r>
                <a:r>
                  <a:rPr lang="zh-CN" altLang="en-US" dirty="0"/>
                  <a:t>是相同的都是</a:t>
                </a:r>
                <a:r>
                  <a:rPr lang="en-US" altLang="zh-CN" dirty="0"/>
                  <a:t>5 </a:t>
                </a:r>
                <a:r>
                  <a:rPr lang="zh-CN" altLang="en-US" dirty="0"/>
                  <a:t>所以不需要绘制。</a:t>
                </a:r>
                <a:endParaRPr lang="en-US" altLang="zh-CN" dirty="0"/>
              </a:p>
              <a:p>
                <a:pPr marL="342900" indent="-342900">
                  <a:lnSpc>
                    <a:spcPct val="150000"/>
                  </a:lnSpc>
                  <a:buFont typeface="+mj-lt"/>
                  <a:buAutoNum type="arabicPeriod"/>
                </a:pPr>
                <a:r>
                  <a:rPr lang="zh-CN" altLang="en-US" dirty="0"/>
                  <a:t>然后因为</a:t>
                </a:r>
                <a:r>
                  <a:rPr lang="en-US" altLang="zh-CN" dirty="0"/>
                  <a:t>BA</a:t>
                </a:r>
                <a:r>
                  <a:rPr lang="zh-CN" altLang="en-US" dirty="0"/>
                  <a:t>和</a:t>
                </a:r>
                <a:r>
                  <a:rPr lang="en-US" altLang="zh-CN" dirty="0"/>
                  <a:t>BC</a:t>
                </a:r>
                <a:r>
                  <a:rPr lang="zh-CN" altLang="en-US" dirty="0"/>
                  <a:t>的两个</a:t>
                </a:r>
                <a:r>
                  <a:rPr lang="en-US" altLang="zh-CN" i="1" dirty="0"/>
                  <a:t>y</a:t>
                </a:r>
                <a:r>
                  <a:rPr lang="zh-CN" altLang="en-US" dirty="0"/>
                  <a:t>值一个是</a:t>
                </a:r>
                <a:r>
                  <a:rPr lang="en-US" altLang="zh-CN" dirty="0"/>
                  <a:t>3</a:t>
                </a:r>
                <a:r>
                  <a:rPr lang="zh-CN" altLang="en-US" dirty="0"/>
                  <a:t>，一个是</a:t>
                </a:r>
                <a:r>
                  <a:rPr lang="en-US" altLang="zh-CN" dirty="0"/>
                  <a:t>5</a:t>
                </a:r>
                <a:r>
                  <a:rPr lang="zh-CN" altLang="en-US" dirty="0"/>
                  <a:t>，而此时处理的是</a:t>
                </a:r>
                <a:r>
                  <a:rPr lang="en-US" altLang="zh-CN" i="1" dirty="0"/>
                  <a:t>y=1</a:t>
                </a:r>
                <a:r>
                  <a:rPr lang="zh-CN" altLang="en-US" dirty="0"/>
                  <a:t>，还没有到达</a:t>
                </a:r>
                <a:r>
                  <a:rPr lang="en-US" altLang="zh-CN" i="1" dirty="0"/>
                  <a:t>y=3</a:t>
                </a:r>
                <a:r>
                  <a:rPr lang="zh-CN" altLang="en-US" dirty="0"/>
                  <a:t>和</a:t>
                </a:r>
                <a:r>
                  <a:rPr lang="en-US" altLang="zh-CN" i="1" dirty="0"/>
                  <a:t>y=5</a:t>
                </a:r>
                <a:r>
                  <a:rPr lang="en-US" altLang="zh-CN" dirty="0"/>
                  <a:t>,</a:t>
                </a:r>
                <a:r>
                  <a:rPr lang="zh-CN" altLang="en-US" dirty="0"/>
                  <a:t>所以不需要删除。</a:t>
                </a:r>
                <a:endParaRPr lang="en-US" altLang="zh-CN" dirty="0"/>
              </a:p>
              <a:p>
                <a:pPr marL="342900" indent="-342900">
                  <a:lnSpc>
                    <a:spcPct val="150000"/>
                  </a:lnSpc>
                  <a:buFont typeface="+mj-lt"/>
                  <a:buAutoNum type="arabicPeriod"/>
                </a:pPr>
                <a:r>
                  <a:rPr lang="zh-CN" altLang="en-US" dirty="0"/>
                  <a:t>对保留下来的每个记录，用</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𝑚</m:t>
                        </m:r>
                      </m:den>
                    </m:f>
                  </m:oMath>
                </a14:m>
                <a:r>
                  <a:rPr lang="zh-CN" altLang="en-US" dirty="0"/>
                  <a:t>代替</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zh-CN" altLang="en-US" i="1" dirty="0"/>
                  <a:t>，</a:t>
                </a:r>
                <a:r>
                  <a:rPr lang="zh-CN" altLang="en-US" dirty="0"/>
                  <a:t>得到下表</a:t>
                </a:r>
                <a:r>
                  <a:rPr lang="zh-CN" altLang="en-US" i="1" dirty="0"/>
                  <a:t>。</a:t>
                </a:r>
                <a:endParaRPr lang="en-US" altLang="zh-CN" i="1" dirty="0"/>
              </a:p>
              <a:p>
                <a:pPr marL="342900" indent="-342900">
                  <a:lnSpc>
                    <a:spcPct val="150000"/>
                  </a:lnSpc>
                  <a:buFont typeface="+mj-lt"/>
                  <a:buAutoNum type="arabicPeriod"/>
                </a:pPr>
                <a:endParaRPr lang="en-US" altLang="zh-CN" i="1" dirty="0"/>
              </a:p>
              <a:p>
                <a:endParaRPr lang="en-US" altLang="zh-CN" dirty="0"/>
              </a:p>
              <a:p>
                <a:endParaRPr lang="zh-CN" altLang="en-US" dirty="0"/>
              </a:p>
            </p:txBody>
          </p:sp>
        </mc:Choice>
        <mc:Fallback xmlns="">
          <p:sp>
            <p:nvSpPr>
              <p:cNvPr id="13" name="文本框 12">
                <a:extLst>
                  <a:ext uri="{FF2B5EF4-FFF2-40B4-BE49-F238E27FC236}">
                    <a16:creationId xmlns:a16="http://schemas.microsoft.com/office/drawing/2014/main" id="{35180329-CD13-4483-B069-A5AC72EA1E50}"/>
                  </a:ext>
                </a:extLst>
              </p:cNvPr>
              <p:cNvSpPr txBox="1">
                <a:spLocks noRot="1" noChangeAspect="1" noMove="1" noResize="1" noEditPoints="1" noAdjustHandles="1" noChangeArrowheads="1" noChangeShapeType="1" noTextEdit="1"/>
              </p:cNvSpPr>
              <p:nvPr/>
            </p:nvSpPr>
            <p:spPr>
              <a:xfrm>
                <a:off x="983432" y="2008899"/>
                <a:ext cx="9312696" cy="4559261"/>
              </a:xfrm>
              <a:prstGeom prst="rect">
                <a:avLst/>
              </a:prstGeom>
              <a:blipFill>
                <a:blip r:embed="rId3"/>
                <a:stretch>
                  <a:fillRect l="-393"/>
                </a:stretch>
              </a:blipFill>
            </p:spPr>
            <p:txBody>
              <a:bodyPr/>
              <a:lstStyle/>
              <a:p>
                <a:r>
                  <a:rPr lang="zh-CN" altLang="en-US">
                    <a:noFill/>
                  </a:rPr>
                  <a:t> </a:t>
                </a:r>
              </a:p>
            </p:txBody>
          </p:sp>
        </mc:Fallback>
      </mc:AlternateContent>
      <p:graphicFrame>
        <p:nvGraphicFramePr>
          <p:cNvPr id="14" name="表格 37">
            <a:extLst>
              <a:ext uri="{FF2B5EF4-FFF2-40B4-BE49-F238E27FC236}">
                <a16:creationId xmlns:a16="http://schemas.microsoft.com/office/drawing/2014/main" id="{D25E9691-0015-4C8C-8734-A646397C24B9}"/>
              </a:ext>
            </a:extLst>
          </p:cNvPr>
          <p:cNvGraphicFramePr>
            <a:graphicFrameLocks noGrp="1"/>
          </p:cNvGraphicFramePr>
          <p:nvPr>
            <p:extLst>
              <p:ext uri="{D42A27DB-BD31-4B8C-83A1-F6EECF244321}">
                <p14:modId xmlns:p14="http://schemas.microsoft.com/office/powerpoint/2010/main" val="1138393438"/>
              </p:ext>
            </p:extLst>
          </p:nvPr>
        </p:nvGraphicFramePr>
        <p:xfrm>
          <a:off x="1986795" y="3132261"/>
          <a:ext cx="1327680" cy="368747"/>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368747">
                <a:tc>
                  <a:txBody>
                    <a:bodyPr/>
                    <a:lstStyle/>
                    <a:p>
                      <a:pPr algn="ctr"/>
                      <a:r>
                        <a:rPr lang="en-US" altLang="zh-CN" sz="1000" dirty="0"/>
                        <a:t>3</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graphicFrame>
        <p:nvGraphicFramePr>
          <p:cNvPr id="15" name="表格 37">
            <a:extLst>
              <a:ext uri="{FF2B5EF4-FFF2-40B4-BE49-F238E27FC236}">
                <a16:creationId xmlns:a16="http://schemas.microsoft.com/office/drawing/2014/main" id="{B831E407-7E59-448A-B39B-8F118E4ECA13}"/>
              </a:ext>
            </a:extLst>
          </p:cNvPr>
          <p:cNvGraphicFramePr>
            <a:graphicFrameLocks noGrp="1"/>
          </p:cNvGraphicFramePr>
          <p:nvPr>
            <p:extLst>
              <p:ext uri="{D42A27DB-BD31-4B8C-83A1-F6EECF244321}">
                <p14:modId xmlns:p14="http://schemas.microsoft.com/office/powerpoint/2010/main" val="4012670310"/>
              </p:ext>
            </p:extLst>
          </p:nvPr>
        </p:nvGraphicFramePr>
        <p:xfrm>
          <a:off x="3472175" y="3127292"/>
          <a:ext cx="1327681" cy="368747"/>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368747">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5</a:t>
                      </a:r>
                      <a:endParaRPr lang="zh-CN" altLang="en-US" sz="1000" dirty="0"/>
                    </a:p>
                  </a:txBody>
                  <a:tcPr marL="83127" marR="83127">
                    <a:noFill/>
                  </a:tcPr>
                </a:tc>
                <a:tc>
                  <a:txBody>
                    <a:bodyPr/>
                    <a:lstStyle/>
                    <a:p>
                      <a:pPr algn="ctr"/>
                      <a:r>
                        <a:rPr lang="en-US" altLang="zh-CN" sz="1000" dirty="0"/>
                        <a:t>2</a:t>
                      </a:r>
                      <a:endParaRPr lang="zh-CN" altLang="en-US" sz="1000" dirty="0"/>
                    </a:p>
                  </a:txBody>
                  <a:tcPr marL="83127" marR="83127">
                    <a:noFill/>
                  </a:tcPr>
                </a:tc>
                <a:tc>
                  <a:txBody>
                    <a:bodyPr/>
                    <a:lstStyle/>
                    <a:p>
                      <a:pPr algn="ctr"/>
                      <a:r>
                        <a:rPr lang="en-US" altLang="zh-CN" sz="1000" dirty="0"/>
                        <a:t> ^</a:t>
                      </a:r>
                      <a:endParaRPr lang="zh-CN" altLang="en-US" sz="1000" dirty="0"/>
                    </a:p>
                  </a:txBody>
                  <a:tcPr marL="83127" marR="83127">
                    <a:noFill/>
                  </a:tcPr>
                </a:tc>
                <a:extLst>
                  <a:ext uri="{0D108BD9-81ED-4DB2-BD59-A6C34878D82A}">
                    <a16:rowId xmlns:a16="http://schemas.microsoft.com/office/drawing/2014/main" val="4039392474"/>
                  </a:ext>
                </a:extLst>
              </a:tr>
            </a:tbl>
          </a:graphicData>
        </a:graphic>
      </p:graphicFrame>
      <p:cxnSp>
        <p:nvCxnSpPr>
          <p:cNvPr id="16" name="直接箭头连接符 15">
            <a:extLst>
              <a:ext uri="{FF2B5EF4-FFF2-40B4-BE49-F238E27FC236}">
                <a16:creationId xmlns:a16="http://schemas.microsoft.com/office/drawing/2014/main" id="{6EF503A0-1421-45CC-9270-BBB40EB5B5AC}"/>
              </a:ext>
            </a:extLst>
          </p:cNvPr>
          <p:cNvCxnSpPr>
            <a:cxnSpLocks/>
          </p:cNvCxnSpPr>
          <p:nvPr/>
        </p:nvCxnSpPr>
        <p:spPr>
          <a:xfrm>
            <a:off x="2963597" y="3350477"/>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表格 6">
            <a:extLst>
              <a:ext uri="{FF2B5EF4-FFF2-40B4-BE49-F238E27FC236}">
                <a16:creationId xmlns:a16="http://schemas.microsoft.com/office/drawing/2014/main" id="{5F357339-FA94-46C1-BC42-019A34CA6FC9}"/>
              </a:ext>
            </a:extLst>
          </p:cNvPr>
          <p:cNvGraphicFramePr>
            <a:graphicFrameLocks noGrp="1"/>
          </p:cNvGraphicFramePr>
          <p:nvPr>
            <p:extLst>
              <p:ext uri="{D42A27DB-BD31-4B8C-83A1-F6EECF244321}">
                <p14:modId xmlns:p14="http://schemas.microsoft.com/office/powerpoint/2010/main" val="209315544"/>
              </p:ext>
            </p:extLst>
          </p:nvPr>
        </p:nvGraphicFramePr>
        <p:xfrm>
          <a:off x="1197601" y="3136623"/>
          <a:ext cx="497314" cy="359415"/>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59415">
                <a:tc>
                  <a:txBody>
                    <a:bodyPr/>
                    <a:lstStyle/>
                    <a:p>
                      <a:pPr algn="ctr"/>
                      <a:r>
                        <a:rPr lang="en-US" altLang="zh-CN" sz="1000" dirty="0"/>
                        <a:t>AET</a:t>
                      </a:r>
                      <a:endParaRPr lang="zh-CN" altLang="en-US" sz="1000" dirty="0"/>
                    </a:p>
                  </a:txBody>
                  <a:tcPr>
                    <a:noFill/>
                  </a:tcPr>
                </a:tc>
                <a:extLst>
                  <a:ext uri="{0D108BD9-81ED-4DB2-BD59-A6C34878D82A}">
                    <a16:rowId xmlns:a16="http://schemas.microsoft.com/office/drawing/2014/main" val="1732701297"/>
                  </a:ext>
                </a:extLst>
              </a:tr>
            </a:tbl>
          </a:graphicData>
        </a:graphic>
      </p:graphicFrame>
      <p:cxnSp>
        <p:nvCxnSpPr>
          <p:cNvPr id="19" name="直接箭头连接符 18">
            <a:extLst>
              <a:ext uri="{FF2B5EF4-FFF2-40B4-BE49-F238E27FC236}">
                <a16:creationId xmlns:a16="http://schemas.microsoft.com/office/drawing/2014/main" id="{E01893CD-74B2-4760-84E7-6F1B1B14F31B}"/>
              </a:ext>
            </a:extLst>
          </p:cNvPr>
          <p:cNvCxnSpPr>
            <a:cxnSpLocks/>
          </p:cNvCxnSpPr>
          <p:nvPr/>
        </p:nvCxnSpPr>
        <p:spPr>
          <a:xfrm>
            <a:off x="1515337" y="3356992"/>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表格 37">
            <a:extLst>
              <a:ext uri="{FF2B5EF4-FFF2-40B4-BE49-F238E27FC236}">
                <a16:creationId xmlns:a16="http://schemas.microsoft.com/office/drawing/2014/main" id="{4A1B3142-1C98-4ADF-94BF-42CA7D0A3860}"/>
              </a:ext>
            </a:extLst>
          </p:cNvPr>
          <p:cNvGraphicFramePr>
            <a:graphicFrameLocks noGrp="1"/>
          </p:cNvGraphicFramePr>
          <p:nvPr>
            <p:extLst>
              <p:ext uri="{D42A27DB-BD31-4B8C-83A1-F6EECF244321}">
                <p14:modId xmlns:p14="http://schemas.microsoft.com/office/powerpoint/2010/main" val="2938262939"/>
              </p:ext>
            </p:extLst>
          </p:nvPr>
        </p:nvGraphicFramePr>
        <p:xfrm>
          <a:off x="2094370" y="5503764"/>
          <a:ext cx="1327680" cy="405623"/>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405623">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graphicFrame>
        <p:nvGraphicFramePr>
          <p:cNvPr id="25" name="表格 37">
            <a:extLst>
              <a:ext uri="{FF2B5EF4-FFF2-40B4-BE49-F238E27FC236}">
                <a16:creationId xmlns:a16="http://schemas.microsoft.com/office/drawing/2014/main" id="{4B30CECF-A801-4047-A526-180A9779F9C5}"/>
              </a:ext>
            </a:extLst>
          </p:cNvPr>
          <p:cNvGraphicFramePr>
            <a:graphicFrameLocks noGrp="1"/>
          </p:cNvGraphicFramePr>
          <p:nvPr>
            <p:extLst>
              <p:ext uri="{D42A27DB-BD31-4B8C-83A1-F6EECF244321}">
                <p14:modId xmlns:p14="http://schemas.microsoft.com/office/powerpoint/2010/main" val="3707836038"/>
              </p:ext>
            </p:extLst>
          </p:nvPr>
        </p:nvGraphicFramePr>
        <p:xfrm>
          <a:off x="3579750" y="5498795"/>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7</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26" name="直接箭头连接符 25">
            <a:extLst>
              <a:ext uri="{FF2B5EF4-FFF2-40B4-BE49-F238E27FC236}">
                <a16:creationId xmlns:a16="http://schemas.microsoft.com/office/drawing/2014/main" id="{3793D8F3-5E90-4900-A03D-CA13209F1A54}"/>
              </a:ext>
            </a:extLst>
          </p:cNvPr>
          <p:cNvCxnSpPr>
            <a:cxnSpLocks/>
          </p:cNvCxnSpPr>
          <p:nvPr/>
        </p:nvCxnSpPr>
        <p:spPr>
          <a:xfrm>
            <a:off x="3071172" y="5740417"/>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6">
            <a:extLst>
              <a:ext uri="{FF2B5EF4-FFF2-40B4-BE49-F238E27FC236}">
                <a16:creationId xmlns:a16="http://schemas.microsoft.com/office/drawing/2014/main" id="{B6E22821-68B3-485F-B0B4-47C30557250F}"/>
              </a:ext>
            </a:extLst>
          </p:cNvPr>
          <p:cNvGraphicFramePr>
            <a:graphicFrameLocks noGrp="1"/>
          </p:cNvGraphicFramePr>
          <p:nvPr>
            <p:extLst>
              <p:ext uri="{D42A27DB-BD31-4B8C-83A1-F6EECF244321}">
                <p14:modId xmlns:p14="http://schemas.microsoft.com/office/powerpoint/2010/main" val="4063227244"/>
              </p:ext>
            </p:extLst>
          </p:nvPr>
        </p:nvGraphicFramePr>
        <p:xfrm>
          <a:off x="1305176" y="5508592"/>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29" name="直接箭头连接符 28">
            <a:extLst>
              <a:ext uri="{FF2B5EF4-FFF2-40B4-BE49-F238E27FC236}">
                <a16:creationId xmlns:a16="http://schemas.microsoft.com/office/drawing/2014/main" id="{577B8868-AA98-4A25-98DB-ECEE8599548E}"/>
              </a:ext>
            </a:extLst>
          </p:cNvPr>
          <p:cNvCxnSpPr>
            <a:cxnSpLocks/>
          </p:cNvCxnSpPr>
          <p:nvPr/>
        </p:nvCxnSpPr>
        <p:spPr>
          <a:xfrm>
            <a:off x="1622912" y="5746932"/>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29081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2D9BE12-91B8-4C97-AABB-8B2E8E724353}"/>
                  </a:ext>
                </a:extLst>
              </p:cNvPr>
              <p:cNvSpPr txBox="1"/>
              <p:nvPr/>
            </p:nvSpPr>
            <p:spPr>
              <a:xfrm>
                <a:off x="479376" y="1340769"/>
                <a:ext cx="8928992" cy="5200463"/>
              </a:xfrm>
              <a:prstGeom prst="rect">
                <a:avLst/>
              </a:prstGeom>
              <a:noFill/>
            </p:spPr>
            <p:txBody>
              <a:bodyPr wrap="square">
                <a:spAutoFit/>
              </a:bodyPr>
              <a:lstStyle/>
              <a:p>
                <a:pPr marL="342900" indent="-342900">
                  <a:lnSpc>
                    <a:spcPct val="150000"/>
                  </a:lnSpc>
                  <a:buFont typeface="+mj-lt"/>
                  <a:buAutoNum type="arabicPeriod" startAt="5"/>
                </a:pPr>
                <a:r>
                  <a:rPr lang="zh-CN" altLang="en-US" b="0" i="0" dirty="0">
                    <a:solidFill>
                      <a:schemeClr val="accent1"/>
                    </a:solidFill>
                    <a:effectLst/>
                    <a:latin typeface="-apple-system"/>
                  </a:rPr>
                  <a:t>使</a:t>
                </a:r>
                <a:r>
                  <a:rPr lang="en-US" altLang="zh-CN" b="0" i="1" dirty="0">
                    <a:solidFill>
                      <a:schemeClr val="accent1"/>
                    </a:solidFill>
                    <a:effectLst/>
                    <a:latin typeface="-apple-system"/>
                  </a:rPr>
                  <a:t>yi+1</a:t>
                </a:r>
                <a:r>
                  <a:rPr lang="zh-CN" altLang="en-US" b="0" i="0" dirty="0">
                    <a:solidFill>
                      <a:schemeClr val="accent1"/>
                    </a:solidFill>
                    <a:effectLst/>
                    <a:latin typeface="-apple-system"/>
                  </a:rPr>
                  <a:t>，以便进入下一轮循环。当</a:t>
                </a:r>
                <a:r>
                  <a:rPr lang="en-US" altLang="zh-CN" b="0" i="1" dirty="0">
                    <a:solidFill>
                      <a:schemeClr val="accent1"/>
                    </a:solidFill>
                    <a:effectLst/>
                    <a:latin typeface="-apple-system"/>
                  </a:rPr>
                  <a:t>y=2</a:t>
                </a:r>
                <a:r>
                  <a:rPr lang="zh-CN" altLang="en-US" b="0" i="0" dirty="0">
                    <a:solidFill>
                      <a:schemeClr val="accent1"/>
                    </a:solidFill>
                    <a:effectLst/>
                    <a:latin typeface="-apple-system"/>
                  </a:rPr>
                  <a:t>时，</a:t>
                </a:r>
                <a:r>
                  <a:rPr lang="en-US" altLang="zh-CN" b="0" i="0" dirty="0">
                    <a:solidFill>
                      <a:schemeClr val="accent1"/>
                    </a:solidFill>
                    <a:effectLst/>
                    <a:latin typeface="-apple-system"/>
                  </a:rPr>
                  <a:t>ET</a:t>
                </a:r>
                <a:r>
                  <a:rPr lang="zh-CN" altLang="en-US" b="0" i="0" dirty="0">
                    <a:solidFill>
                      <a:schemeClr val="accent1"/>
                    </a:solidFill>
                    <a:effectLst/>
                    <a:latin typeface="-apple-system"/>
                  </a:rPr>
                  <a:t>表为空，所以不需要</a:t>
                </a:r>
                <a:r>
                  <a:rPr lang="en-US" altLang="zh-CN" b="0" i="0" dirty="0">
                    <a:solidFill>
                      <a:schemeClr val="accent1"/>
                    </a:solidFill>
                    <a:effectLst/>
                    <a:latin typeface="-apple-system"/>
                  </a:rPr>
                  <a:t>ET</a:t>
                </a:r>
                <a:r>
                  <a:rPr lang="zh-CN" altLang="en-US" b="0" i="0" dirty="0">
                    <a:solidFill>
                      <a:schemeClr val="accent1"/>
                    </a:solidFill>
                    <a:effectLst/>
                    <a:latin typeface="-apple-system"/>
                  </a:rPr>
                  <a:t>表加入</a:t>
                </a:r>
                <a:r>
                  <a:rPr lang="en-US" altLang="zh-CN" b="0" i="0" dirty="0">
                    <a:solidFill>
                      <a:schemeClr val="accent1"/>
                    </a:solidFill>
                    <a:effectLst/>
                    <a:latin typeface="-apple-system"/>
                  </a:rPr>
                  <a:t>AET</a:t>
                </a:r>
                <a:r>
                  <a:rPr lang="zh-CN" altLang="en-US" b="0" i="0" dirty="0">
                    <a:solidFill>
                      <a:schemeClr val="accent1"/>
                    </a:solidFill>
                    <a:effectLst/>
                    <a:latin typeface="-apple-system"/>
                  </a:rPr>
                  <a:t>表。此时上图中</a:t>
                </a:r>
                <a:r>
                  <a:rPr lang="en-US" altLang="zh-CN" b="0" i="1" dirty="0">
                    <a:solidFill>
                      <a:schemeClr val="accent1"/>
                    </a:solidFill>
                    <a:effectLst/>
                    <a:latin typeface="-apple-system"/>
                  </a:rPr>
                  <a:t>x=3</a:t>
                </a:r>
                <a:r>
                  <a:rPr lang="zh-CN" altLang="en-US" b="0" i="0" dirty="0">
                    <a:solidFill>
                      <a:schemeClr val="accent1"/>
                    </a:solidFill>
                    <a:effectLst/>
                    <a:latin typeface="-apple-system"/>
                  </a:rPr>
                  <a:t>和</a:t>
                </a:r>
                <a:r>
                  <a:rPr lang="en-US" altLang="zh-CN" i="1" dirty="0">
                    <a:solidFill>
                      <a:schemeClr val="accent1"/>
                    </a:solidFill>
                    <a:effectLst/>
                    <a:latin typeface="-apple-system"/>
                  </a:rPr>
                  <a:t>x=7</a:t>
                </a:r>
                <a:r>
                  <a:rPr lang="zh-CN" altLang="en-US" b="0" i="0" dirty="0">
                    <a:solidFill>
                      <a:schemeClr val="accent1"/>
                    </a:solidFill>
                    <a:effectLst/>
                    <a:latin typeface="-apple-system"/>
                  </a:rPr>
                  <a:t>，将他们之间的点填上像素。由于</a:t>
                </a:r>
                <a:r>
                  <a:rPr lang="en-US" altLang="zh-CN" b="0" i="1" dirty="0">
                    <a:solidFill>
                      <a:schemeClr val="accent1"/>
                    </a:solidFill>
                    <a:effectLst/>
                    <a:latin typeface="-apple-system"/>
                  </a:rPr>
                  <a:t>y=2</a:t>
                </a:r>
                <a:r>
                  <a:rPr lang="zh-CN" altLang="en-US" b="0" i="0" dirty="0">
                    <a:solidFill>
                      <a:schemeClr val="accent1"/>
                    </a:solidFill>
                    <a:effectLst/>
                    <a:latin typeface="-apple-system"/>
                  </a:rPr>
                  <a:t>，此时没有达到</a:t>
                </a:r>
                <a:r>
                  <a:rPr lang="en-US" altLang="zh-CN" b="0" i="1" dirty="0">
                    <a:solidFill>
                      <a:schemeClr val="accent1"/>
                    </a:solidFill>
                    <a:effectLst/>
                    <a:latin typeface="-apple-system"/>
                  </a:rPr>
                  <a:t>y=3</a:t>
                </a:r>
                <a:r>
                  <a:rPr lang="zh-CN" altLang="en-US" b="0" i="0" dirty="0">
                    <a:solidFill>
                      <a:schemeClr val="accent1"/>
                    </a:solidFill>
                    <a:effectLst/>
                    <a:latin typeface="-apple-system"/>
                  </a:rPr>
                  <a:t>和</a:t>
                </a:r>
                <a:r>
                  <a:rPr lang="en-US" altLang="zh-CN" b="0" i="1" dirty="0">
                    <a:solidFill>
                      <a:schemeClr val="accent1"/>
                    </a:solidFill>
                    <a:effectLst/>
                    <a:latin typeface="-apple-system"/>
                  </a:rPr>
                  <a:t>y=5</a:t>
                </a:r>
                <a:r>
                  <a:rPr lang="zh-CN" altLang="en-US" b="0" i="0" dirty="0">
                    <a:solidFill>
                      <a:schemeClr val="accent1"/>
                    </a:solidFill>
                    <a:effectLst/>
                    <a:latin typeface="-apple-system"/>
                  </a:rPr>
                  <a:t>，所以不必删除节点。</a:t>
                </a:r>
                <a:endParaRPr lang="en-US" altLang="zh-CN" b="0" i="0" dirty="0">
                  <a:solidFill>
                    <a:schemeClr val="accent1"/>
                  </a:solidFill>
                  <a:effectLst/>
                  <a:latin typeface="-apple-system"/>
                </a:endParaRPr>
              </a:p>
              <a:p>
                <a:pPr marL="342900" indent="-342900">
                  <a:lnSpc>
                    <a:spcPct val="150000"/>
                  </a:lnSpc>
                  <a:buFont typeface="+mj-lt"/>
                  <a:buAutoNum type="arabicPeriod" startAt="5"/>
                </a:pPr>
                <a:r>
                  <a:rPr lang="zh-CN" altLang="en-US" b="0" i="0" dirty="0">
                    <a:solidFill>
                      <a:schemeClr val="accent1"/>
                    </a:solidFill>
                    <a:effectLst/>
                    <a:latin typeface="-apple-system"/>
                  </a:rPr>
                  <a:t>再让</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r>
                      <a:rPr lang="en-US" altLang="zh-CN" i="1" dirty="0">
                        <a:latin typeface="Cambria Math" panose="02040503050406030204" pitchFamily="18" charset="0"/>
                      </a:rPr>
                      <m:t> </m:t>
                    </m:r>
                  </m:oMath>
                </a14:m>
                <a:r>
                  <a:rPr lang="en-US" altLang="zh-CN" b="0" i="1" dirty="0">
                    <a:solidFill>
                      <a:schemeClr val="accent1"/>
                    </a:solidFill>
                    <a:effectLst/>
                    <a:latin typeface="-apple-system"/>
                  </a:rPr>
                  <a:t>+</a:t>
                </a:r>
                <a:r>
                  <a:rPr lang="en-US" altLang="zh-CN" dirty="0"/>
                  <a:t>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𝑚</m:t>
                        </m:r>
                      </m:den>
                    </m:f>
                  </m:oMath>
                </a14:m>
                <a:r>
                  <a:rPr lang="zh-CN" altLang="en-US" b="0" i="0" dirty="0">
                    <a:solidFill>
                      <a:schemeClr val="accent1"/>
                    </a:solidFill>
                    <a:effectLst/>
                    <a:latin typeface="-apple-system"/>
                  </a:rPr>
                  <a:t>代替</a:t>
                </a:r>
                <a14:m>
                  <m:oMath xmlns:m="http://schemas.openxmlformats.org/officeDocument/2006/math">
                    <m:sSub>
                      <m:sSubPr>
                        <m:ctrlPr>
                          <a:rPr lang="en-US" altLang="zh-CN" i="1" dirty="0">
                            <a:solidFill>
                              <a:srgbClr val="836967"/>
                            </a:solidFill>
                            <a:latin typeface="Cambria Math" panose="02040503050406030204" pitchFamily="18" charset="0"/>
                          </a:rPr>
                        </m:ctrlPr>
                      </m:sSubPr>
                      <m:e>
                        <m:r>
                          <a:rPr lang="en-US" altLang="zh-CN" i="1" dirty="0">
                            <a:latin typeface="Cambria Math" panose="02040503050406030204" pitchFamily="18" charset="0"/>
                          </a:rPr>
                          <m:t>𝑋</m:t>
                        </m:r>
                      </m:e>
                      <m:sub>
                        <m:r>
                          <m:rPr>
                            <m:sty m:val="p"/>
                          </m:rPr>
                          <a:rPr lang="en-US" altLang="zh-CN" i="1" dirty="0">
                            <a:latin typeface="Cambria Math" panose="02040503050406030204" pitchFamily="18" charset="0"/>
                          </a:rPr>
                          <m:t>i</m:t>
                        </m:r>
                      </m:sub>
                    </m:sSub>
                  </m:oMath>
                </a14:m>
                <a:r>
                  <a:rPr lang="en-US" altLang="zh-CN" i="1" dirty="0">
                    <a:solidFill>
                      <a:schemeClr val="accent1"/>
                    </a:solidFill>
                  </a:rPr>
                  <a:t>,</a:t>
                </a:r>
                <a:r>
                  <a:rPr lang="zh-CN" altLang="en-US" dirty="0">
                    <a:solidFill>
                      <a:schemeClr val="accent1"/>
                    </a:solidFill>
                  </a:rPr>
                  <a:t>得到下表：</a:t>
                </a:r>
                <a:endParaRPr lang="en-US" altLang="zh-CN" dirty="0">
                  <a:solidFill>
                    <a:schemeClr val="accent1"/>
                  </a:solidFill>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r>
                  <a:rPr lang="zh-CN" altLang="en-US" b="0" i="0" dirty="0">
                    <a:solidFill>
                      <a:schemeClr val="accent1"/>
                    </a:solidFill>
                    <a:effectLst/>
                    <a:latin typeface="-apple-system"/>
                  </a:rPr>
                  <a:t>使</a:t>
                </a:r>
                <a:r>
                  <a:rPr lang="en-US" altLang="zh-CN" b="0" i="1" dirty="0">
                    <a:solidFill>
                      <a:schemeClr val="accent1"/>
                    </a:solidFill>
                    <a:effectLst/>
                    <a:latin typeface="-apple-system"/>
                  </a:rPr>
                  <a:t>yi+1</a:t>
                </a:r>
                <a:r>
                  <a:rPr lang="zh-CN" altLang="en-US" b="0" i="0" dirty="0">
                    <a:solidFill>
                      <a:schemeClr val="accent1"/>
                    </a:solidFill>
                    <a:effectLst/>
                    <a:latin typeface="-apple-system"/>
                  </a:rPr>
                  <a:t>，以便进入下一轮循环。当</a:t>
                </a:r>
                <a:r>
                  <a:rPr lang="en-US" altLang="zh-CN" b="0" i="1" dirty="0">
                    <a:solidFill>
                      <a:schemeClr val="accent1"/>
                    </a:solidFill>
                    <a:effectLst/>
                    <a:latin typeface="-apple-system"/>
                  </a:rPr>
                  <a:t>y=3</a:t>
                </a:r>
                <a:r>
                  <a:rPr lang="zh-CN" altLang="en-US" b="0" i="0" dirty="0">
                    <a:solidFill>
                      <a:schemeClr val="accent1"/>
                    </a:solidFill>
                    <a:effectLst/>
                    <a:latin typeface="-apple-system"/>
                  </a:rPr>
                  <a:t>时，</a:t>
                </a:r>
                <a:r>
                  <a:rPr lang="en-US" altLang="zh-CN" b="0" i="0" dirty="0">
                    <a:solidFill>
                      <a:schemeClr val="accent1"/>
                    </a:solidFill>
                    <a:effectLst/>
                    <a:latin typeface="-apple-system"/>
                  </a:rPr>
                  <a:t>ET</a:t>
                </a:r>
                <a:r>
                  <a:rPr lang="zh-CN" altLang="en-US" b="0" i="0" dirty="0">
                    <a:solidFill>
                      <a:schemeClr val="accent1"/>
                    </a:solidFill>
                    <a:effectLst/>
                    <a:latin typeface="-apple-system"/>
                  </a:rPr>
                  <a:t>表不为空，需要将</a:t>
                </a:r>
                <a:r>
                  <a:rPr lang="en-US" altLang="zh-CN" b="0" i="0" dirty="0">
                    <a:solidFill>
                      <a:schemeClr val="accent1"/>
                    </a:solidFill>
                    <a:effectLst/>
                    <a:latin typeface="-apple-system"/>
                  </a:rPr>
                  <a:t>ET</a:t>
                </a:r>
                <a:r>
                  <a:rPr lang="zh-CN" altLang="en-US" b="0" i="0" dirty="0">
                    <a:solidFill>
                      <a:schemeClr val="accent1"/>
                    </a:solidFill>
                    <a:effectLst/>
                    <a:latin typeface="-apple-system"/>
                  </a:rPr>
                  <a:t>表加入</a:t>
                </a:r>
                <a:r>
                  <a:rPr lang="en-US" altLang="zh-CN" b="0" i="0" dirty="0">
                    <a:solidFill>
                      <a:schemeClr val="accent1"/>
                    </a:solidFill>
                    <a:effectLst/>
                    <a:latin typeface="-apple-system"/>
                  </a:rPr>
                  <a:t>AET</a:t>
                </a:r>
                <a:r>
                  <a:rPr lang="zh-CN" altLang="en-US" b="0" i="0" dirty="0">
                    <a:solidFill>
                      <a:schemeClr val="accent1"/>
                    </a:solidFill>
                    <a:effectLst/>
                    <a:latin typeface="-apple-system"/>
                  </a:rPr>
                  <a:t>表。此时上图中</a:t>
                </a:r>
                <a:r>
                  <a:rPr lang="en-US" altLang="zh-CN" b="0" i="1" dirty="0">
                    <a:solidFill>
                      <a:schemeClr val="accent1"/>
                    </a:solidFill>
                    <a:effectLst/>
                    <a:latin typeface="-apple-system"/>
                  </a:rPr>
                  <a:t>x=1</a:t>
                </a:r>
                <a:r>
                  <a:rPr lang="zh-CN" altLang="en-US" b="0" i="0" dirty="0">
                    <a:solidFill>
                      <a:schemeClr val="accent1"/>
                    </a:solidFill>
                    <a:effectLst/>
                    <a:latin typeface="-apple-system"/>
                  </a:rPr>
                  <a:t>和</a:t>
                </a:r>
                <a:r>
                  <a:rPr lang="en-US" altLang="zh-CN" i="1" dirty="0">
                    <a:solidFill>
                      <a:schemeClr val="accent1"/>
                    </a:solidFill>
                    <a:effectLst/>
                    <a:latin typeface="-apple-system"/>
                  </a:rPr>
                  <a:t>x=9</a:t>
                </a:r>
                <a:r>
                  <a:rPr lang="zh-CN" altLang="en-US" b="0" i="0" dirty="0">
                    <a:solidFill>
                      <a:schemeClr val="accent1"/>
                    </a:solidFill>
                    <a:effectLst/>
                    <a:latin typeface="-apple-system"/>
                  </a:rPr>
                  <a:t>，将他们之间的点填上像素。由于</a:t>
                </a:r>
                <a:r>
                  <a:rPr lang="en-US" altLang="zh-CN" b="0" i="1" dirty="0">
                    <a:solidFill>
                      <a:schemeClr val="accent1"/>
                    </a:solidFill>
                    <a:effectLst/>
                    <a:latin typeface="-apple-system"/>
                  </a:rPr>
                  <a:t>y=3</a:t>
                </a:r>
                <a:r>
                  <a:rPr lang="zh-CN" altLang="en-US" b="0" i="0" dirty="0">
                    <a:solidFill>
                      <a:schemeClr val="accent1"/>
                    </a:solidFill>
                    <a:effectLst/>
                    <a:latin typeface="-apple-system"/>
                  </a:rPr>
                  <a:t>，此时已经达到</a:t>
                </a:r>
                <a:r>
                  <a:rPr lang="en-US" altLang="zh-CN" b="0" i="1" dirty="0">
                    <a:solidFill>
                      <a:schemeClr val="accent1"/>
                    </a:solidFill>
                    <a:effectLst/>
                    <a:latin typeface="-apple-system"/>
                  </a:rPr>
                  <a:t>y=3</a:t>
                </a:r>
                <a:r>
                  <a:rPr lang="zh-CN" altLang="en-US" b="0" i="0" dirty="0">
                    <a:solidFill>
                      <a:schemeClr val="accent1"/>
                    </a:solidFill>
                    <a:effectLst/>
                    <a:latin typeface="-apple-system"/>
                  </a:rPr>
                  <a:t>，所以需要删除节点活动边表中</a:t>
                </a:r>
                <a:r>
                  <a:rPr lang="en-US" altLang="zh-CN" dirty="0">
                    <a:solidFill>
                      <a:schemeClr val="accent1"/>
                    </a:solidFill>
                    <a:latin typeface="-apple-system"/>
                  </a:rPr>
                  <a:t>y=3</a:t>
                </a:r>
                <a:r>
                  <a:rPr lang="zh-CN" altLang="en-US" dirty="0">
                    <a:solidFill>
                      <a:schemeClr val="accent1"/>
                    </a:solidFill>
                    <a:latin typeface="-apple-system"/>
                  </a:rPr>
                  <a:t>的边</a:t>
                </a:r>
                <a:r>
                  <a:rPr lang="zh-CN" altLang="en-US" b="0" i="0" dirty="0">
                    <a:solidFill>
                      <a:schemeClr val="accent1"/>
                    </a:solidFill>
                    <a:effectLst/>
                    <a:latin typeface="-apple-system"/>
                  </a:rPr>
                  <a:t>。继续重复以上操作。</a:t>
                </a:r>
                <a:endParaRPr lang="en-US" altLang="zh-CN" b="0" i="0" dirty="0">
                  <a:solidFill>
                    <a:schemeClr val="accent1"/>
                  </a:solidFill>
                  <a:effectLst/>
                  <a:latin typeface="-apple-system"/>
                </a:endParaRPr>
              </a:p>
              <a:p>
                <a:pPr marL="342900" indent="-342900">
                  <a:lnSpc>
                    <a:spcPct val="150000"/>
                  </a:lnSpc>
                  <a:buFont typeface="+mj-lt"/>
                  <a:buAutoNum type="arabicPeriod" startAt="5"/>
                </a:pPr>
                <a:endParaRPr lang="en-US" altLang="zh-CN" b="0" i="0" dirty="0">
                  <a:solidFill>
                    <a:schemeClr val="accent1"/>
                  </a:solidFill>
                  <a:effectLst/>
                  <a:latin typeface="-apple-system"/>
                </a:endParaRPr>
              </a:p>
              <a:p>
                <a:pPr marL="342900" indent="-342900">
                  <a:lnSpc>
                    <a:spcPct val="150000"/>
                  </a:lnSpc>
                  <a:buFont typeface="+mj-lt"/>
                  <a:buAutoNum type="arabicPeriod" startAt="5"/>
                </a:pPr>
                <a:endParaRPr lang="en-US" altLang="zh-CN" dirty="0">
                  <a:solidFill>
                    <a:schemeClr val="accent1"/>
                  </a:solidFill>
                </a:endParaRPr>
              </a:p>
              <a:p>
                <a:pPr marL="342900" indent="-342900">
                  <a:lnSpc>
                    <a:spcPct val="150000"/>
                  </a:lnSpc>
                  <a:buFont typeface="+mj-lt"/>
                  <a:buAutoNum type="arabicPeriod" startAt="5"/>
                </a:pPr>
                <a:endParaRPr lang="zh-CN" altLang="en-US" dirty="0"/>
              </a:p>
            </p:txBody>
          </p:sp>
        </mc:Choice>
        <mc:Fallback xmlns="">
          <p:sp>
            <p:nvSpPr>
              <p:cNvPr id="12" name="文本框 11">
                <a:extLst>
                  <a:ext uri="{FF2B5EF4-FFF2-40B4-BE49-F238E27FC236}">
                    <a16:creationId xmlns:a16="http://schemas.microsoft.com/office/drawing/2014/main" id="{02D9BE12-91B8-4C97-AABB-8B2E8E724353}"/>
                  </a:ext>
                </a:extLst>
              </p:cNvPr>
              <p:cNvSpPr txBox="1">
                <a:spLocks noRot="1" noChangeAspect="1" noMove="1" noResize="1" noEditPoints="1" noAdjustHandles="1" noChangeArrowheads="1" noChangeShapeType="1" noTextEdit="1"/>
              </p:cNvSpPr>
              <p:nvPr/>
            </p:nvSpPr>
            <p:spPr>
              <a:xfrm>
                <a:off x="479376" y="1340769"/>
                <a:ext cx="8928992" cy="5200463"/>
              </a:xfrm>
              <a:prstGeom prst="rect">
                <a:avLst/>
              </a:prstGeom>
              <a:blipFill>
                <a:blip r:embed="rId3"/>
                <a:stretch>
                  <a:fillRect l="-615" r="-410"/>
                </a:stretch>
              </a:blipFill>
            </p:spPr>
            <p:txBody>
              <a:bodyPr/>
              <a:lstStyle/>
              <a:p>
                <a:r>
                  <a:rPr lang="zh-CN" altLang="en-US">
                    <a:noFill/>
                  </a:rPr>
                  <a:t> </a:t>
                </a:r>
              </a:p>
            </p:txBody>
          </p:sp>
        </mc:Fallback>
      </mc:AlternateContent>
      <p:graphicFrame>
        <p:nvGraphicFramePr>
          <p:cNvPr id="13" name="表格 37">
            <a:extLst>
              <a:ext uri="{FF2B5EF4-FFF2-40B4-BE49-F238E27FC236}">
                <a16:creationId xmlns:a16="http://schemas.microsoft.com/office/drawing/2014/main" id="{F7FEEC95-38CF-4A87-9103-D499446F07BC}"/>
              </a:ext>
            </a:extLst>
          </p:cNvPr>
          <p:cNvGraphicFramePr>
            <a:graphicFrameLocks noGrp="1"/>
          </p:cNvGraphicFramePr>
          <p:nvPr>
            <p:extLst>
              <p:ext uri="{D42A27DB-BD31-4B8C-83A1-F6EECF244321}">
                <p14:modId xmlns:p14="http://schemas.microsoft.com/office/powerpoint/2010/main" val="2022020550"/>
              </p:ext>
            </p:extLst>
          </p:nvPr>
        </p:nvGraphicFramePr>
        <p:xfrm>
          <a:off x="1484594" y="3361961"/>
          <a:ext cx="1327680" cy="405623"/>
        </p:xfrm>
        <a:graphic>
          <a:graphicData uri="http://schemas.openxmlformats.org/drawingml/2006/table">
            <a:tbl>
              <a:tblPr firstRow="1" bandRow="1">
                <a:tableStyleId>{5C22544A-7EE6-4342-B048-85BDC9FD1C3A}</a:tableStyleId>
              </a:tblPr>
              <a:tblGrid>
                <a:gridCol w="331920">
                  <a:extLst>
                    <a:ext uri="{9D8B030D-6E8A-4147-A177-3AD203B41FA5}">
                      <a16:colId xmlns:a16="http://schemas.microsoft.com/office/drawing/2014/main" val="4284266127"/>
                    </a:ext>
                  </a:extLst>
                </a:gridCol>
                <a:gridCol w="331920">
                  <a:extLst>
                    <a:ext uri="{9D8B030D-6E8A-4147-A177-3AD203B41FA5}">
                      <a16:colId xmlns:a16="http://schemas.microsoft.com/office/drawing/2014/main" val="3233780177"/>
                    </a:ext>
                  </a:extLst>
                </a:gridCol>
                <a:gridCol w="331920">
                  <a:extLst>
                    <a:ext uri="{9D8B030D-6E8A-4147-A177-3AD203B41FA5}">
                      <a16:colId xmlns:a16="http://schemas.microsoft.com/office/drawing/2014/main" val="278905095"/>
                    </a:ext>
                  </a:extLst>
                </a:gridCol>
                <a:gridCol w="331920">
                  <a:extLst>
                    <a:ext uri="{9D8B030D-6E8A-4147-A177-3AD203B41FA5}">
                      <a16:colId xmlns:a16="http://schemas.microsoft.com/office/drawing/2014/main" val="1072624403"/>
                    </a:ext>
                  </a:extLst>
                </a:gridCol>
              </a:tblGrid>
              <a:tr h="405623">
                <a:tc>
                  <a:txBody>
                    <a:bodyPr/>
                    <a:lstStyle/>
                    <a:p>
                      <a:pPr algn="ctr"/>
                      <a:r>
                        <a:rPr lang="en-US" altLang="zh-CN" sz="1100" dirty="0"/>
                        <a:t>3</a:t>
                      </a:r>
                      <a:endParaRPr lang="zh-CN" altLang="en-US" sz="1100" dirty="0"/>
                    </a:p>
                  </a:txBody>
                  <a:tcPr marL="83127" marR="83127" marT="50292" marB="50292">
                    <a:noFill/>
                  </a:tcPr>
                </a:tc>
                <a:tc>
                  <a:txBody>
                    <a:bodyPr/>
                    <a:lstStyle/>
                    <a:p>
                      <a:pPr algn="ctr"/>
                      <a:r>
                        <a:rPr lang="en-US" altLang="zh-CN" sz="1100" dirty="0"/>
                        <a:t>1</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graphicFrame>
        <p:nvGraphicFramePr>
          <p:cNvPr id="14" name="表格 37">
            <a:extLst>
              <a:ext uri="{FF2B5EF4-FFF2-40B4-BE49-F238E27FC236}">
                <a16:creationId xmlns:a16="http://schemas.microsoft.com/office/drawing/2014/main" id="{DF243505-5B02-4BA6-9356-D82F3C67E0AD}"/>
              </a:ext>
            </a:extLst>
          </p:cNvPr>
          <p:cNvGraphicFramePr>
            <a:graphicFrameLocks noGrp="1"/>
          </p:cNvGraphicFramePr>
          <p:nvPr>
            <p:extLst>
              <p:ext uri="{D42A27DB-BD31-4B8C-83A1-F6EECF244321}">
                <p14:modId xmlns:p14="http://schemas.microsoft.com/office/powerpoint/2010/main" val="1129808684"/>
              </p:ext>
            </p:extLst>
          </p:nvPr>
        </p:nvGraphicFramePr>
        <p:xfrm>
          <a:off x="2969974" y="3356992"/>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9</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15" name="直接箭头连接符 14">
            <a:extLst>
              <a:ext uri="{FF2B5EF4-FFF2-40B4-BE49-F238E27FC236}">
                <a16:creationId xmlns:a16="http://schemas.microsoft.com/office/drawing/2014/main" id="{B4803DBE-07A4-4BF6-9EB1-54AD8846C157}"/>
              </a:ext>
            </a:extLst>
          </p:cNvPr>
          <p:cNvCxnSpPr>
            <a:cxnSpLocks/>
          </p:cNvCxnSpPr>
          <p:nvPr/>
        </p:nvCxnSpPr>
        <p:spPr>
          <a:xfrm>
            <a:off x="2461396" y="3598614"/>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6">
            <a:extLst>
              <a:ext uri="{FF2B5EF4-FFF2-40B4-BE49-F238E27FC236}">
                <a16:creationId xmlns:a16="http://schemas.microsoft.com/office/drawing/2014/main" id="{97920E24-DFD1-4F51-8EA1-F6C745BBC292}"/>
              </a:ext>
            </a:extLst>
          </p:cNvPr>
          <p:cNvGraphicFramePr>
            <a:graphicFrameLocks noGrp="1"/>
          </p:cNvGraphicFramePr>
          <p:nvPr>
            <p:extLst>
              <p:ext uri="{D42A27DB-BD31-4B8C-83A1-F6EECF244321}">
                <p14:modId xmlns:p14="http://schemas.microsoft.com/office/powerpoint/2010/main" val="4097274171"/>
              </p:ext>
            </p:extLst>
          </p:nvPr>
        </p:nvGraphicFramePr>
        <p:xfrm>
          <a:off x="695400" y="3366789"/>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17" name="直接箭头连接符 16">
            <a:extLst>
              <a:ext uri="{FF2B5EF4-FFF2-40B4-BE49-F238E27FC236}">
                <a16:creationId xmlns:a16="http://schemas.microsoft.com/office/drawing/2014/main" id="{8FB635A3-A7ED-4063-9930-8B3C4192E316}"/>
              </a:ext>
            </a:extLst>
          </p:cNvPr>
          <p:cNvCxnSpPr>
            <a:cxnSpLocks/>
          </p:cNvCxnSpPr>
          <p:nvPr/>
        </p:nvCxnSpPr>
        <p:spPr>
          <a:xfrm>
            <a:off x="1013136" y="3605129"/>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ED13236-BA94-4FC8-BF14-C27AB7BEE85D}"/>
              </a:ext>
            </a:extLst>
          </p:cNvPr>
          <p:cNvPicPr>
            <a:picLocks noChangeAspect="1"/>
          </p:cNvPicPr>
          <p:nvPr/>
        </p:nvPicPr>
        <p:blipFill>
          <a:blip r:embed="rId4"/>
          <a:stretch>
            <a:fillRect/>
          </a:stretch>
        </p:blipFill>
        <p:spPr>
          <a:xfrm>
            <a:off x="1479702" y="5313254"/>
            <a:ext cx="1365622" cy="414564"/>
          </a:xfrm>
          <a:prstGeom prst="rect">
            <a:avLst/>
          </a:prstGeom>
        </p:spPr>
      </p:pic>
      <p:graphicFrame>
        <p:nvGraphicFramePr>
          <p:cNvPr id="25" name="表格 37">
            <a:extLst>
              <a:ext uri="{FF2B5EF4-FFF2-40B4-BE49-F238E27FC236}">
                <a16:creationId xmlns:a16="http://schemas.microsoft.com/office/drawing/2014/main" id="{6FB8DE4F-8B82-415B-A4DA-1B69515EAA8C}"/>
              </a:ext>
            </a:extLst>
          </p:cNvPr>
          <p:cNvGraphicFramePr>
            <a:graphicFrameLocks noGrp="1"/>
          </p:cNvGraphicFramePr>
          <p:nvPr>
            <p:extLst>
              <p:ext uri="{D42A27DB-BD31-4B8C-83A1-F6EECF244321}">
                <p14:modId xmlns:p14="http://schemas.microsoft.com/office/powerpoint/2010/main" val="1310328729"/>
              </p:ext>
            </p:extLst>
          </p:nvPr>
        </p:nvGraphicFramePr>
        <p:xfrm>
          <a:off x="3100624" y="5327327"/>
          <a:ext cx="1327681" cy="405623"/>
        </p:xfrm>
        <a:graphic>
          <a:graphicData uri="http://schemas.openxmlformats.org/drawingml/2006/table">
            <a:tbl>
              <a:tblPr firstRow="1" bandRow="1">
                <a:tableStyleId>{5C22544A-7EE6-4342-B048-85BDC9FD1C3A}</a:tableStyleId>
              </a:tblPr>
              <a:tblGrid>
                <a:gridCol w="373192">
                  <a:extLst>
                    <a:ext uri="{9D8B030D-6E8A-4147-A177-3AD203B41FA5}">
                      <a16:colId xmlns:a16="http://schemas.microsoft.com/office/drawing/2014/main" val="4284266127"/>
                    </a:ext>
                  </a:extLst>
                </a:gridCol>
                <a:gridCol w="318163">
                  <a:extLst>
                    <a:ext uri="{9D8B030D-6E8A-4147-A177-3AD203B41FA5}">
                      <a16:colId xmlns:a16="http://schemas.microsoft.com/office/drawing/2014/main" val="3233780177"/>
                    </a:ext>
                  </a:extLst>
                </a:gridCol>
                <a:gridCol w="318163">
                  <a:extLst>
                    <a:ext uri="{9D8B030D-6E8A-4147-A177-3AD203B41FA5}">
                      <a16:colId xmlns:a16="http://schemas.microsoft.com/office/drawing/2014/main" val="278905095"/>
                    </a:ext>
                  </a:extLst>
                </a:gridCol>
                <a:gridCol w="318163">
                  <a:extLst>
                    <a:ext uri="{9D8B030D-6E8A-4147-A177-3AD203B41FA5}">
                      <a16:colId xmlns:a16="http://schemas.microsoft.com/office/drawing/2014/main" val="1072624403"/>
                    </a:ext>
                  </a:extLst>
                </a:gridCol>
              </a:tblGrid>
              <a:tr h="405623">
                <a:tc>
                  <a:txBody>
                    <a:bodyPr/>
                    <a:lstStyle/>
                    <a:p>
                      <a:pPr algn="ctr"/>
                      <a:r>
                        <a:rPr lang="en-US" altLang="zh-CN" sz="1100" dirty="0"/>
                        <a:t>5</a:t>
                      </a:r>
                      <a:endParaRPr lang="zh-CN" altLang="en-US" sz="1100" dirty="0"/>
                    </a:p>
                  </a:txBody>
                  <a:tcPr marL="83127" marR="83127" marT="50292" marB="50292">
                    <a:noFill/>
                  </a:tcPr>
                </a:tc>
                <a:tc>
                  <a:txBody>
                    <a:bodyPr/>
                    <a:lstStyle/>
                    <a:p>
                      <a:pPr algn="ctr"/>
                      <a:r>
                        <a:rPr lang="en-US" altLang="zh-CN" sz="1100" dirty="0"/>
                        <a:t>9</a:t>
                      </a:r>
                      <a:endParaRPr lang="zh-CN" altLang="en-US" sz="1100" dirty="0"/>
                    </a:p>
                  </a:txBody>
                  <a:tcPr marL="83127" marR="83127" marT="50292" marB="50292">
                    <a:noFill/>
                  </a:tcPr>
                </a:tc>
                <a:tc>
                  <a:txBody>
                    <a:bodyPr/>
                    <a:lstStyle/>
                    <a:p>
                      <a:pPr algn="ctr"/>
                      <a:r>
                        <a:rPr lang="en-US" altLang="zh-CN" sz="1100" dirty="0"/>
                        <a:t>2</a:t>
                      </a:r>
                      <a:endParaRPr lang="zh-CN" altLang="en-US" sz="1100" dirty="0"/>
                    </a:p>
                  </a:txBody>
                  <a:tcPr marL="83127" marR="83127" marT="50292" marB="50292">
                    <a:noFill/>
                  </a:tcPr>
                </a:tc>
                <a:tc>
                  <a:txBody>
                    <a:bodyPr/>
                    <a:lstStyle/>
                    <a:p>
                      <a:pPr algn="ctr"/>
                      <a:r>
                        <a:rPr lang="en-US" altLang="zh-CN" sz="1100" dirty="0"/>
                        <a:t> ^</a:t>
                      </a:r>
                      <a:endParaRPr lang="zh-CN" altLang="en-US" sz="1100" dirty="0"/>
                    </a:p>
                  </a:txBody>
                  <a:tcPr marL="83127" marR="83127" marT="50292" marB="50292">
                    <a:noFill/>
                  </a:tcPr>
                </a:tc>
                <a:extLst>
                  <a:ext uri="{0D108BD9-81ED-4DB2-BD59-A6C34878D82A}">
                    <a16:rowId xmlns:a16="http://schemas.microsoft.com/office/drawing/2014/main" val="4039392474"/>
                  </a:ext>
                </a:extLst>
              </a:tr>
            </a:tbl>
          </a:graphicData>
        </a:graphic>
      </p:graphicFrame>
      <p:cxnSp>
        <p:nvCxnSpPr>
          <p:cNvPr id="26" name="直接箭头连接符 25">
            <a:extLst>
              <a:ext uri="{FF2B5EF4-FFF2-40B4-BE49-F238E27FC236}">
                <a16:creationId xmlns:a16="http://schemas.microsoft.com/office/drawing/2014/main" id="{E05264BB-3F37-4353-901F-6F3042D87A7A}"/>
              </a:ext>
            </a:extLst>
          </p:cNvPr>
          <p:cNvCxnSpPr>
            <a:cxnSpLocks/>
          </p:cNvCxnSpPr>
          <p:nvPr/>
        </p:nvCxnSpPr>
        <p:spPr>
          <a:xfrm>
            <a:off x="913279" y="5564286"/>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6">
            <a:extLst>
              <a:ext uri="{FF2B5EF4-FFF2-40B4-BE49-F238E27FC236}">
                <a16:creationId xmlns:a16="http://schemas.microsoft.com/office/drawing/2014/main" id="{64CC3859-3F26-47F7-9F97-801AAC44B56E}"/>
              </a:ext>
            </a:extLst>
          </p:cNvPr>
          <p:cNvGraphicFramePr>
            <a:graphicFrameLocks noGrp="1"/>
          </p:cNvGraphicFramePr>
          <p:nvPr>
            <p:extLst>
              <p:ext uri="{D42A27DB-BD31-4B8C-83A1-F6EECF244321}">
                <p14:modId xmlns:p14="http://schemas.microsoft.com/office/powerpoint/2010/main" val="2073325405"/>
              </p:ext>
            </p:extLst>
          </p:nvPr>
        </p:nvGraphicFramePr>
        <p:xfrm>
          <a:off x="695400" y="5332461"/>
          <a:ext cx="497314" cy="395357"/>
        </p:xfrm>
        <a:graphic>
          <a:graphicData uri="http://schemas.openxmlformats.org/drawingml/2006/table">
            <a:tbl>
              <a:tblPr firstRow="1" bandRow="1">
                <a:tableStyleId>{5C22544A-7EE6-4342-B048-85BDC9FD1C3A}</a:tableStyleId>
              </a:tblPr>
              <a:tblGrid>
                <a:gridCol w="497314">
                  <a:extLst>
                    <a:ext uri="{9D8B030D-6E8A-4147-A177-3AD203B41FA5}">
                      <a16:colId xmlns:a16="http://schemas.microsoft.com/office/drawing/2014/main" val="326768602"/>
                    </a:ext>
                  </a:extLst>
                </a:gridCol>
              </a:tblGrid>
              <a:tr h="395357">
                <a:tc>
                  <a:txBody>
                    <a:bodyPr/>
                    <a:lstStyle/>
                    <a:p>
                      <a:pPr algn="ctr"/>
                      <a:r>
                        <a:rPr lang="en-US" altLang="zh-CN" sz="1100" dirty="0"/>
                        <a:t>AET</a:t>
                      </a:r>
                      <a:endParaRPr lang="zh-CN" altLang="en-US" sz="1100" dirty="0"/>
                    </a:p>
                  </a:txBody>
                  <a:tcPr marT="50292" marB="50292">
                    <a:noFill/>
                  </a:tcPr>
                </a:tc>
                <a:extLst>
                  <a:ext uri="{0D108BD9-81ED-4DB2-BD59-A6C34878D82A}">
                    <a16:rowId xmlns:a16="http://schemas.microsoft.com/office/drawing/2014/main" val="1732701297"/>
                  </a:ext>
                </a:extLst>
              </a:tr>
            </a:tbl>
          </a:graphicData>
        </a:graphic>
      </p:graphicFrame>
      <p:cxnSp>
        <p:nvCxnSpPr>
          <p:cNvPr id="30" name="直接箭头连接符 29">
            <a:extLst>
              <a:ext uri="{FF2B5EF4-FFF2-40B4-BE49-F238E27FC236}">
                <a16:creationId xmlns:a16="http://schemas.microsoft.com/office/drawing/2014/main" id="{022DE708-EFF1-498D-8617-D7246B635404}"/>
              </a:ext>
            </a:extLst>
          </p:cNvPr>
          <p:cNvCxnSpPr>
            <a:cxnSpLocks/>
          </p:cNvCxnSpPr>
          <p:nvPr/>
        </p:nvCxnSpPr>
        <p:spPr>
          <a:xfrm>
            <a:off x="2604158" y="5530138"/>
            <a:ext cx="701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3582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01DB7373-3C3D-4228-BAFC-6B2CA487B3A2}"/>
              </a:ext>
            </a:extLst>
          </p:cNvPr>
          <p:cNvSpPr txBox="1"/>
          <p:nvPr/>
        </p:nvSpPr>
        <p:spPr>
          <a:xfrm>
            <a:off x="90796" y="1186045"/>
            <a:ext cx="6094476" cy="707886"/>
          </a:xfrm>
          <a:prstGeom prst="rect">
            <a:avLst/>
          </a:prstGeom>
          <a:noFill/>
        </p:spPr>
        <p:txBody>
          <a:bodyPr wrap="square">
            <a:spAutoFit/>
          </a:bodyPr>
          <a:lstStyle/>
          <a:p>
            <a:pPr fontAlgn="base">
              <a:spcBef>
                <a:spcPct val="0"/>
              </a:spcBef>
              <a:spcAft>
                <a:spcPct val="0"/>
              </a:spcAft>
            </a:pPr>
            <a:r>
              <a:rPr lang="zh-CN" altLang="en-US" sz="4000" dirty="0"/>
              <a:t>种子填充算法</a:t>
            </a:r>
          </a:p>
        </p:txBody>
      </p:sp>
      <p:sp>
        <p:nvSpPr>
          <p:cNvPr id="16" name="文本框 15">
            <a:extLst>
              <a:ext uri="{FF2B5EF4-FFF2-40B4-BE49-F238E27FC236}">
                <a16:creationId xmlns:a16="http://schemas.microsoft.com/office/drawing/2014/main" id="{55542D25-8E59-436C-A50D-062BEEEE63A4}"/>
              </a:ext>
            </a:extLst>
          </p:cNvPr>
          <p:cNvSpPr txBox="1"/>
          <p:nvPr/>
        </p:nvSpPr>
        <p:spPr>
          <a:xfrm>
            <a:off x="453500" y="2054816"/>
            <a:ext cx="7010652" cy="654104"/>
          </a:xfrm>
          <a:prstGeom prst="rect">
            <a:avLst/>
          </a:prstGeom>
          <a:noFill/>
        </p:spPr>
        <p:txBody>
          <a:bodyPr wrap="square">
            <a:spAutoFit/>
          </a:bodyPr>
          <a:lstStyle/>
          <a:p>
            <a:r>
              <a:rPr lang="zh-CN" altLang="en-US" dirty="0"/>
              <a:t>       从指定的种子点开始，向各个方向上搜索，逐个像素进行处理，直到遇到边界</a:t>
            </a:r>
            <a:r>
              <a:rPr lang="en-US" altLang="zh-CN" dirty="0"/>
              <a:t>,</a:t>
            </a:r>
            <a:r>
              <a:rPr lang="zh-CN" altLang="en-US" dirty="0"/>
              <a:t>种子填充算法的核心思想是</a:t>
            </a:r>
            <a:r>
              <a:rPr lang="zh-CN" altLang="en-US" b="1" dirty="0"/>
              <a:t>递归</a:t>
            </a:r>
            <a:r>
              <a:rPr lang="zh-CN" altLang="en-US" dirty="0"/>
              <a:t>。</a:t>
            </a:r>
          </a:p>
        </p:txBody>
      </p:sp>
      <p:sp>
        <p:nvSpPr>
          <p:cNvPr id="20" name="文本框 19">
            <a:extLst>
              <a:ext uri="{FF2B5EF4-FFF2-40B4-BE49-F238E27FC236}">
                <a16:creationId xmlns:a16="http://schemas.microsoft.com/office/drawing/2014/main" id="{BC7EE0D8-A073-447E-9C33-282B8BE51693}"/>
              </a:ext>
            </a:extLst>
          </p:cNvPr>
          <p:cNvSpPr txBox="1"/>
          <p:nvPr/>
        </p:nvSpPr>
        <p:spPr>
          <a:xfrm>
            <a:off x="0" y="3260049"/>
            <a:ext cx="4596110" cy="2308324"/>
          </a:xfrm>
          <a:prstGeom prst="rect">
            <a:avLst/>
          </a:prstGeom>
          <a:noFill/>
        </p:spPr>
        <p:txBody>
          <a:bodyPr wrap="square">
            <a:spAutoFit/>
          </a:bodyPr>
          <a:lstStyle/>
          <a:p>
            <a:r>
              <a:rPr lang="zh-CN" altLang="en-US" dirty="0"/>
              <a:t>　　从区域内任意一点出发，如果只是通过上、下、左、右四个方向搜索到达区域内的任意像素，则用这种方法填充的区域就称为</a:t>
            </a:r>
            <a:r>
              <a:rPr lang="zh-CN" altLang="en-US" b="1" dirty="0"/>
              <a:t>四连通域</a:t>
            </a:r>
            <a:r>
              <a:rPr lang="zh-CN" altLang="en-US" dirty="0"/>
              <a:t>，这种填充方法就称为 </a:t>
            </a:r>
            <a:r>
              <a:rPr lang="zh-CN" altLang="en-US" b="1" dirty="0"/>
              <a:t>“</a:t>
            </a:r>
            <a:r>
              <a:rPr lang="en-US" altLang="zh-CN" b="1" dirty="0"/>
              <a:t>4-</a:t>
            </a:r>
            <a:r>
              <a:rPr lang="zh-CN" altLang="en-US" b="1" dirty="0"/>
              <a:t>联通算法”</a:t>
            </a:r>
            <a:r>
              <a:rPr lang="zh-CN" altLang="en-US" dirty="0"/>
              <a:t>。</a:t>
            </a:r>
            <a:endParaRPr lang="en-US" altLang="zh-CN" dirty="0"/>
          </a:p>
          <a:p>
            <a:endParaRPr lang="en-US" altLang="zh-CN" dirty="0"/>
          </a:p>
          <a:p>
            <a:endParaRPr lang="en-US" altLang="zh-CN" dirty="0"/>
          </a:p>
          <a:p>
            <a:endParaRPr lang="en-US" altLang="zh-CN" dirty="0"/>
          </a:p>
        </p:txBody>
      </p:sp>
      <p:pic>
        <p:nvPicPr>
          <p:cNvPr id="2050" name="Picture 2">
            <a:extLst>
              <a:ext uri="{FF2B5EF4-FFF2-40B4-BE49-F238E27FC236}">
                <a16:creationId xmlns:a16="http://schemas.microsoft.com/office/drawing/2014/main" id="{2FE4F8A7-B376-4013-A4A9-DA1F3B0DD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1137355"/>
            <a:ext cx="22288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E3796D-F3F5-4DFD-BAE9-B6F66E25B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3518061"/>
            <a:ext cx="2905125" cy="234315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D2CD1989-191E-46EB-97A4-7F3B610ACE19}"/>
              </a:ext>
            </a:extLst>
          </p:cNvPr>
          <p:cNvSpPr txBox="1"/>
          <p:nvPr/>
        </p:nvSpPr>
        <p:spPr>
          <a:xfrm>
            <a:off x="7388733" y="3223402"/>
            <a:ext cx="4193667" cy="1477328"/>
          </a:xfrm>
          <a:prstGeom prst="rect">
            <a:avLst/>
          </a:prstGeom>
          <a:noFill/>
        </p:spPr>
        <p:txBody>
          <a:bodyPr wrap="square">
            <a:spAutoFit/>
          </a:bodyPr>
          <a:lstStyle/>
          <a:p>
            <a:r>
              <a:rPr lang="zh-CN" altLang="en-US" dirty="0"/>
              <a:t>如果从区域内任意一点出发，通过上、下、左、右、左上、左下、右上和右下全部八个方向到达区域内的任意像素，则这种方法填充的区域就称为</a:t>
            </a:r>
            <a:r>
              <a:rPr lang="zh-CN" altLang="en-US" b="1" dirty="0"/>
              <a:t>八连通域</a:t>
            </a:r>
            <a:r>
              <a:rPr lang="zh-CN" altLang="en-US" dirty="0"/>
              <a:t>，这种填充方法就称为</a:t>
            </a:r>
            <a:r>
              <a:rPr lang="zh-CN" altLang="en-US" b="1" dirty="0"/>
              <a:t>“</a:t>
            </a:r>
            <a:r>
              <a:rPr lang="en-US" altLang="zh-CN" b="1" dirty="0"/>
              <a:t>8-</a:t>
            </a:r>
            <a:r>
              <a:rPr lang="zh-CN" altLang="en-US" b="1" dirty="0"/>
              <a:t>联通算法”</a:t>
            </a:r>
            <a:r>
              <a:rPr lang="zh-CN" altLang="en-US" dirty="0"/>
              <a:t>。</a:t>
            </a:r>
          </a:p>
        </p:txBody>
      </p:sp>
      <p:pic>
        <p:nvPicPr>
          <p:cNvPr id="2054" name="Picture 6">
            <a:extLst>
              <a:ext uri="{FF2B5EF4-FFF2-40B4-BE49-F238E27FC236}">
                <a16:creationId xmlns:a16="http://schemas.microsoft.com/office/drawing/2014/main" id="{689D6CF5-4081-4FE3-A3F5-CFE40552E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824" y="3488319"/>
            <a:ext cx="26670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34153"/>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B93479E0-BB64-4E3C-9800-7B9BB729FB2E}"/>
              </a:ext>
            </a:extLst>
          </p:cNvPr>
          <p:cNvSpPr txBox="1"/>
          <p:nvPr/>
        </p:nvSpPr>
        <p:spPr>
          <a:xfrm>
            <a:off x="407368" y="1578228"/>
            <a:ext cx="5256584" cy="4247317"/>
          </a:xfrm>
          <a:prstGeom prst="rect">
            <a:avLst/>
          </a:prstGeom>
          <a:noFill/>
        </p:spPr>
        <p:txBody>
          <a:bodyPr wrap="square">
            <a:spAutoFit/>
          </a:bodyPr>
          <a:lstStyle/>
          <a:p>
            <a:pPr algn="l"/>
            <a:r>
              <a:rPr lang="en-US" altLang="zh-CN" i="1" dirty="0">
                <a:solidFill>
                  <a:schemeClr val="accent1"/>
                </a:solidFill>
                <a:latin typeface="-apple-system"/>
              </a:rPr>
              <a:t>typedef struct </a:t>
            </a:r>
            <a:r>
              <a:rPr lang="en-US" altLang="zh-CN" i="1" dirty="0" err="1">
                <a:solidFill>
                  <a:schemeClr val="accent1"/>
                </a:solidFill>
                <a:latin typeface="-apple-system"/>
              </a:rPr>
              <a:t>tagDIRECTION</a:t>
            </a:r>
            <a:endParaRPr lang="en-US" altLang="zh-CN" i="1" dirty="0">
              <a:solidFill>
                <a:schemeClr val="accent1"/>
              </a:solidFill>
              <a:latin typeface="-apple-system"/>
            </a:endParaRPr>
          </a:p>
          <a:p>
            <a:pPr algn="l"/>
            <a:r>
              <a:rPr lang="en-US" altLang="zh-CN" i="1" dirty="0">
                <a:solidFill>
                  <a:schemeClr val="accent1"/>
                </a:solidFill>
                <a:latin typeface="-apple-system"/>
              </a:rPr>
              <a:t>{</a:t>
            </a:r>
          </a:p>
          <a:p>
            <a:pPr algn="l"/>
            <a:r>
              <a:rPr lang="en-US" altLang="zh-CN" i="1" dirty="0">
                <a:solidFill>
                  <a:schemeClr val="accent1"/>
                </a:solidFill>
                <a:latin typeface="-apple-system"/>
              </a:rPr>
              <a:t>	int </a:t>
            </a:r>
            <a:r>
              <a:rPr lang="en-US" altLang="zh-CN" i="1" dirty="0" err="1">
                <a:solidFill>
                  <a:schemeClr val="accent1"/>
                </a:solidFill>
                <a:latin typeface="-apple-system"/>
              </a:rPr>
              <a:t>x_offset</a:t>
            </a:r>
            <a:r>
              <a:rPr lang="en-US" altLang="zh-CN" i="1" dirty="0">
                <a:solidFill>
                  <a:schemeClr val="accent1"/>
                </a:solidFill>
                <a:latin typeface="-apple-system"/>
              </a:rPr>
              <a:t>;</a:t>
            </a:r>
          </a:p>
          <a:p>
            <a:pPr algn="l"/>
            <a:r>
              <a:rPr lang="en-US" altLang="zh-CN" i="1" dirty="0">
                <a:solidFill>
                  <a:schemeClr val="accent1"/>
                </a:solidFill>
                <a:latin typeface="-apple-system"/>
              </a:rPr>
              <a:t>	int </a:t>
            </a:r>
            <a:r>
              <a:rPr lang="en-US" altLang="zh-CN" i="1" dirty="0" err="1">
                <a:solidFill>
                  <a:schemeClr val="accent1"/>
                </a:solidFill>
                <a:latin typeface="-apple-system"/>
              </a:rPr>
              <a:t>y_offset</a:t>
            </a:r>
            <a:r>
              <a:rPr lang="en-US" altLang="zh-CN" i="1" dirty="0">
                <a:solidFill>
                  <a:schemeClr val="accent1"/>
                </a:solidFill>
                <a:latin typeface="-apple-system"/>
              </a:rPr>
              <a:t>;</a:t>
            </a:r>
          </a:p>
          <a:p>
            <a:pPr algn="l"/>
            <a:r>
              <a:rPr lang="en-US" altLang="zh-CN" i="1" dirty="0">
                <a:solidFill>
                  <a:schemeClr val="accent1"/>
                </a:solidFill>
                <a:latin typeface="-apple-system"/>
              </a:rPr>
              <a:t>}DIRECTION;</a:t>
            </a:r>
          </a:p>
          <a:p>
            <a:pPr algn="l"/>
            <a:endParaRPr lang="en-US" altLang="zh-CN" i="1" dirty="0">
              <a:solidFill>
                <a:schemeClr val="accent1"/>
              </a:solidFill>
              <a:latin typeface="-apple-system"/>
            </a:endParaRPr>
          </a:p>
          <a:p>
            <a:pPr algn="l"/>
            <a:r>
              <a:rPr lang="en-US" altLang="zh-CN" i="1" dirty="0">
                <a:solidFill>
                  <a:schemeClr val="accent1"/>
                </a:solidFill>
                <a:latin typeface="-apple-system"/>
              </a:rPr>
              <a:t>	DIRECTION direction_8[] =</a:t>
            </a:r>
          </a:p>
          <a:p>
            <a:pPr algn="l"/>
            <a:r>
              <a:rPr lang="en-US" altLang="zh-CN" i="1" dirty="0">
                <a:solidFill>
                  <a:schemeClr val="accent1"/>
                </a:solidFill>
                <a:latin typeface="-apple-system"/>
              </a:rPr>
              <a:t> { {-1, 0},</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{0, 1},</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{1, 0},</a:t>
            </a:r>
          </a:p>
          <a:p>
            <a:pPr algn="l"/>
            <a:r>
              <a:rPr lang="en-US" altLang="zh-CN" i="1" dirty="0">
                <a:solidFill>
                  <a:schemeClr val="accent1"/>
                </a:solidFill>
                <a:latin typeface="-apple-system"/>
              </a:rPr>
              <a:t>   {1, -1},</a:t>
            </a:r>
          </a:p>
          <a:p>
            <a:pPr algn="l"/>
            <a:r>
              <a:rPr lang="en-US" altLang="zh-CN" i="1" dirty="0">
                <a:solidFill>
                  <a:schemeClr val="accent1"/>
                </a:solidFill>
                <a:latin typeface="-apple-system"/>
              </a:rPr>
              <a:t>   {0, -1},</a:t>
            </a:r>
          </a:p>
          <a:p>
            <a:pPr algn="l"/>
            <a:r>
              <a:rPr lang="en-US" altLang="zh-CN" i="1" dirty="0">
                <a:solidFill>
                  <a:schemeClr val="accent1"/>
                </a:solidFill>
                <a:latin typeface="-apple-system"/>
              </a:rPr>
              <a:t>   {-1, -1}};</a:t>
            </a:r>
          </a:p>
        </p:txBody>
      </p:sp>
      <p:sp>
        <p:nvSpPr>
          <p:cNvPr id="14" name="文本框 13">
            <a:extLst>
              <a:ext uri="{FF2B5EF4-FFF2-40B4-BE49-F238E27FC236}">
                <a16:creationId xmlns:a16="http://schemas.microsoft.com/office/drawing/2014/main" id="{4D7B3A47-A90E-45F3-B27E-5D0021422B46}"/>
              </a:ext>
            </a:extLst>
          </p:cNvPr>
          <p:cNvSpPr txBox="1"/>
          <p:nvPr/>
        </p:nvSpPr>
        <p:spPr>
          <a:xfrm>
            <a:off x="263352" y="1136626"/>
            <a:ext cx="6094476" cy="369332"/>
          </a:xfrm>
          <a:prstGeom prst="rect">
            <a:avLst/>
          </a:prstGeom>
          <a:noFill/>
        </p:spPr>
        <p:txBody>
          <a:bodyPr wrap="square">
            <a:spAutoFit/>
          </a:bodyPr>
          <a:lstStyle/>
          <a:p>
            <a:pPr algn="l"/>
            <a:r>
              <a:rPr lang="zh-CN" altLang="en-US" b="0" i="0" dirty="0">
                <a:solidFill>
                  <a:schemeClr val="accent1"/>
                </a:solidFill>
                <a:effectLst/>
                <a:latin typeface="Source Code Pro" panose="020B0509030403020204" pitchFamily="49" charset="0"/>
              </a:rPr>
              <a:t>方向的定义</a:t>
            </a:r>
            <a:endParaRPr lang="en-US" altLang="zh-CN" b="0" i="0" dirty="0">
              <a:solidFill>
                <a:schemeClr val="accent1"/>
              </a:solidFill>
              <a:effectLst/>
              <a:latin typeface="Source Code Pro" panose="020B0509030403020204" pitchFamily="49" charset="0"/>
            </a:endParaRPr>
          </a:p>
        </p:txBody>
      </p:sp>
      <p:sp>
        <p:nvSpPr>
          <p:cNvPr id="15" name="文本框 14">
            <a:extLst>
              <a:ext uri="{FF2B5EF4-FFF2-40B4-BE49-F238E27FC236}">
                <a16:creationId xmlns:a16="http://schemas.microsoft.com/office/drawing/2014/main" id="{D5D620A9-870D-4206-9868-D1B2BED0D9E2}"/>
              </a:ext>
            </a:extLst>
          </p:cNvPr>
          <p:cNvSpPr txBox="1"/>
          <p:nvPr/>
        </p:nvSpPr>
        <p:spPr>
          <a:xfrm>
            <a:off x="6240016" y="3429000"/>
            <a:ext cx="6096000" cy="1477328"/>
          </a:xfrm>
          <a:prstGeom prst="rect">
            <a:avLst/>
          </a:prstGeom>
          <a:noFill/>
        </p:spPr>
        <p:txBody>
          <a:bodyPr wrap="square">
            <a:spAutoFit/>
          </a:bodyPr>
          <a:lstStyle/>
          <a:p>
            <a:r>
              <a:rPr lang="fr-FR" altLang="zh-CN" sz="1800" b="0" i="1" u="none" strike="noStrike" baseline="0" dirty="0">
                <a:latin typeface="TheSansMonoCondensed-"/>
              </a:rPr>
              <a:t>DIRECTION direction_4[] = </a:t>
            </a:r>
          </a:p>
          <a:p>
            <a:r>
              <a:rPr lang="fr-FR" altLang="zh-CN" sz="1800" b="0" i="1" u="none" strike="noStrike" baseline="0" dirty="0">
                <a:latin typeface="TheSansMonoCondensed-"/>
              </a:rPr>
              <a:t>{ {-1, 0},</a:t>
            </a:r>
          </a:p>
          <a:p>
            <a:r>
              <a:rPr lang="fr-FR" altLang="zh-CN" sz="1800" b="0" i="1" u="none" strike="noStrike" baseline="0" dirty="0">
                <a:latin typeface="TheSansMonoCondensed-"/>
              </a:rPr>
              <a:t> {0, 1},</a:t>
            </a:r>
          </a:p>
          <a:p>
            <a:r>
              <a:rPr lang="fr-FR" altLang="zh-CN" sz="1800" b="0" i="1" u="none" strike="noStrike" baseline="0" dirty="0">
                <a:latin typeface="TheSansMonoCondensed-"/>
              </a:rPr>
              <a:t> {1, 0},</a:t>
            </a:r>
          </a:p>
          <a:p>
            <a:r>
              <a:rPr lang="fr-FR" altLang="zh-CN" sz="1800" b="0" i="1" u="none" strike="noStrike" baseline="0" dirty="0">
                <a:latin typeface="TheSansMonoCondensed-"/>
              </a:rPr>
              <a:t> {0, -1} };</a:t>
            </a:r>
            <a:endParaRPr lang="zh-CN" altLang="en-US" i="1" dirty="0"/>
          </a:p>
        </p:txBody>
      </p:sp>
    </p:spTree>
    <p:extLst>
      <p:ext uri="{BB962C8B-B14F-4D97-AF65-F5344CB8AC3E}">
        <p14:creationId xmlns:p14="http://schemas.microsoft.com/office/powerpoint/2010/main" val="704064863"/>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29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B93479E0-BB64-4E3C-9800-7B9BB729FB2E}"/>
              </a:ext>
            </a:extLst>
          </p:cNvPr>
          <p:cNvSpPr txBox="1"/>
          <p:nvPr/>
        </p:nvSpPr>
        <p:spPr>
          <a:xfrm>
            <a:off x="407368" y="1578228"/>
            <a:ext cx="6336704" cy="3416320"/>
          </a:xfrm>
          <a:prstGeom prst="rect">
            <a:avLst/>
          </a:prstGeom>
          <a:noFill/>
        </p:spPr>
        <p:txBody>
          <a:bodyPr wrap="square">
            <a:spAutoFit/>
          </a:bodyPr>
          <a:lstStyle/>
          <a:p>
            <a:pPr algn="l"/>
            <a:r>
              <a:rPr lang="en-US" altLang="zh-CN" sz="1800" b="0" i="0" u="none" strike="noStrike" baseline="0" dirty="0">
                <a:latin typeface="TheSansMonoCondensed-"/>
              </a:rPr>
              <a:t>void </a:t>
            </a:r>
            <a:r>
              <a:rPr lang="en-US" altLang="zh-CN" sz="1800" b="0" i="0" u="none" strike="noStrike" baseline="0" dirty="0" err="1">
                <a:latin typeface="TheSansMonoCondensed-"/>
              </a:rPr>
              <a:t>FloodSeedFill</a:t>
            </a:r>
            <a:r>
              <a:rPr lang="en-US" altLang="zh-CN" sz="1800" b="0" i="0" u="none" strike="noStrike" baseline="0" dirty="0">
                <a:latin typeface="TheSansMonoCondensed-"/>
              </a:rPr>
              <a:t>(int x, int y, int </a:t>
            </a:r>
            <a:r>
              <a:rPr lang="en-US" altLang="zh-CN" sz="1800" b="0" i="0" u="none" strike="noStrike" baseline="0" dirty="0" err="1">
                <a:latin typeface="TheSansMonoCondensed-"/>
              </a:rPr>
              <a:t>old_color</a:t>
            </a:r>
            <a:r>
              <a:rPr lang="en-US" altLang="zh-CN" sz="1800" b="0" i="0" u="none" strike="noStrike" baseline="0" dirty="0">
                <a:latin typeface="TheSansMonoCondensed-"/>
              </a:rPr>
              <a:t>, int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a:t>
            </a:r>
          </a:p>
          <a:p>
            <a:pPr algn="l"/>
            <a:r>
              <a:rPr lang="en-US" altLang="zh-CN" sz="1800" b="0" i="0" u="none" strike="noStrike" baseline="0" dirty="0">
                <a:latin typeface="TheSansMonoCondensed-"/>
              </a:rPr>
              <a:t>if(</a:t>
            </a:r>
            <a:r>
              <a:rPr lang="en-US" altLang="zh-CN" sz="1800" b="0" i="0" u="none" strike="noStrike" baseline="0" dirty="0" err="1">
                <a:latin typeface="TheSansMonoCondensed-"/>
              </a:rPr>
              <a:t>GetPixelColor</a:t>
            </a:r>
            <a:r>
              <a:rPr lang="en-US" altLang="zh-CN" sz="1800" b="0" i="0" u="none" strike="noStrike" baseline="0" dirty="0">
                <a:latin typeface="TheSansMonoCondensed-"/>
              </a:rPr>
              <a:t>(x, y) == </a:t>
            </a:r>
            <a:r>
              <a:rPr lang="en-US" altLang="zh-CN" sz="1800" b="0" i="0" u="none" strike="noStrike" baseline="0" dirty="0" err="1">
                <a:latin typeface="TheSansMonoCondensed-"/>
              </a:rPr>
              <a:t>old_color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p>
          <a:p>
            <a:pPr algn="l"/>
            <a:r>
              <a:rPr lang="en-US" altLang="zh-CN" sz="1800" b="0" i="0" u="none" strike="noStrike" baseline="0" dirty="0" err="1">
                <a:latin typeface="TheSansMonoCondensed-"/>
              </a:rPr>
              <a:t>SetPixelColor</a:t>
            </a:r>
            <a:r>
              <a:rPr lang="en-US" altLang="zh-CN" sz="1800" b="0" i="0" u="none" strike="noStrike" baseline="0" dirty="0">
                <a:latin typeface="TheSansMonoCondensed-"/>
              </a:rPr>
              <a:t>(x, y,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sz="1800" b="0" i="0" u="none" strike="noStrike" baseline="0" dirty="0">
                <a:latin typeface="TheSansMonoCondensed-"/>
              </a:rPr>
              <a:t>for(int </a:t>
            </a:r>
            <a:r>
              <a:rPr lang="en-US" altLang="zh-CN" sz="1800" b="0" i="0" u="none" strike="noStrike" baseline="0" dirty="0" err="1">
                <a:latin typeface="TheSansMonoCondensed-"/>
              </a:rPr>
              <a:t>i</a:t>
            </a:r>
            <a:r>
              <a:rPr lang="en-US" altLang="zh-CN" sz="1800" b="0" i="0" u="none" strike="noStrike" baseline="0" dirty="0">
                <a:latin typeface="TheSansMonoCondensed-"/>
              </a:rPr>
              <a:t> = 0; </a:t>
            </a:r>
            <a:r>
              <a:rPr lang="en-US" altLang="zh-CN" sz="1800" b="0" i="0" u="none" strike="noStrike" baseline="0" dirty="0" err="1">
                <a:latin typeface="TheSansMonoCondensed-"/>
              </a:rPr>
              <a:t>i</a:t>
            </a:r>
            <a:r>
              <a:rPr lang="en-US" altLang="zh-CN" sz="1800" b="0" i="0" u="none" strike="noStrike" baseline="0" dirty="0">
                <a:latin typeface="TheSansMonoCondensed-"/>
              </a:rPr>
              <a:t> &lt; COUNT_OF(direction_8); </a:t>
            </a:r>
            <a:r>
              <a:rPr lang="en-US" altLang="zh-CN" sz="1800" b="0" i="0" u="none" strike="noStrike" baseline="0" dirty="0" err="1">
                <a:latin typeface="TheSansMonoCondensed-"/>
              </a:rPr>
              <a:t>i</a:t>
            </a:r>
            <a:r>
              <a:rPr lang="en-US" altLang="zh-CN" sz="1800" b="0" i="0" u="none" strike="noStrike" baseline="0" dirty="0">
                <a:latin typeface="TheSansMonoCondensed-"/>
              </a:rPr>
              <a:t>++)</a:t>
            </a:r>
          </a:p>
          <a:p>
            <a:pPr algn="l"/>
            <a:r>
              <a:rPr lang="en-US" altLang="zh-CN" dirty="0">
                <a:latin typeface="TheSansMonoCondensed-"/>
              </a:rPr>
              <a:t>   </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r>
              <a:rPr lang="en-US" altLang="zh-CN" sz="1800" b="0" i="0" u="none" strike="noStrike" baseline="0" dirty="0" err="1">
                <a:latin typeface="TheSansMonoCondensed-"/>
              </a:rPr>
              <a:t>FloodSeedFill</a:t>
            </a:r>
            <a:r>
              <a:rPr lang="en-US" altLang="zh-CN" sz="1800" b="0" i="0" u="none" strike="noStrike" baseline="0" dirty="0">
                <a:latin typeface="TheSansMonoCondensed-"/>
              </a:rPr>
              <a:t>(x + direction_8[</a:t>
            </a:r>
            <a:r>
              <a:rPr lang="en-US" altLang="zh-CN" sz="1800" b="0" i="0" u="none" strike="noStrike" baseline="0" dirty="0" err="1">
                <a:latin typeface="TheSansMonoCondensed-"/>
              </a:rPr>
              <a:t>i</a:t>
            </a:r>
            <a:r>
              <a:rPr lang="en-US" altLang="zh-CN" sz="1800" b="0" i="0" u="none" strike="noStrike" baseline="0" dirty="0">
                <a:latin typeface="TheSansMonoCondensed-"/>
              </a:rPr>
              <a:t>].</a:t>
            </a:r>
            <a:r>
              <a:rPr lang="en-US" altLang="zh-CN" sz="1800" b="0" i="0" u="none" strike="noStrike" baseline="0" dirty="0" err="1">
                <a:latin typeface="TheSansMonoCondensed-"/>
              </a:rPr>
              <a:t>x_offset</a:t>
            </a:r>
            <a:r>
              <a:rPr lang="en-US" altLang="zh-CN" sz="1800" b="0" i="0" u="none" strike="noStrike" baseline="0" dirty="0">
                <a:latin typeface="TheSansMonoCondensed-"/>
              </a:rPr>
              <a:t>,</a:t>
            </a:r>
          </a:p>
          <a:p>
            <a:pPr algn="l"/>
            <a:r>
              <a:rPr lang="en-US" altLang="zh-CN" sz="1800" b="0" i="0" u="none" strike="noStrike" baseline="0" dirty="0">
                <a:latin typeface="TheSansMonoCondensed-"/>
              </a:rPr>
              <a:t>	y + direction_8[</a:t>
            </a:r>
            <a:r>
              <a:rPr lang="en-US" altLang="zh-CN" sz="1800" b="0" i="0" u="none" strike="noStrike" baseline="0" dirty="0" err="1">
                <a:latin typeface="TheSansMonoCondensed-"/>
              </a:rPr>
              <a:t>i</a:t>
            </a:r>
            <a:r>
              <a:rPr lang="en-US" altLang="zh-CN" sz="1800" b="0" i="0" u="none" strike="noStrike" baseline="0" dirty="0">
                <a:latin typeface="TheSansMonoCondensed-"/>
              </a:rPr>
              <a:t>].</a:t>
            </a:r>
            <a:r>
              <a:rPr lang="en-US" altLang="zh-CN" sz="1800" b="0" i="0" u="none" strike="noStrike" baseline="0" dirty="0" err="1">
                <a:latin typeface="TheSansMonoCondensed-"/>
              </a:rPr>
              <a:t>y_offset</a:t>
            </a:r>
            <a:r>
              <a:rPr lang="en-US" altLang="zh-CN" sz="1800" b="0" i="0" u="none" strike="noStrike" baseline="0" dirty="0">
                <a:latin typeface="TheSansMonoCondensed-"/>
              </a:rPr>
              <a:t>, </a:t>
            </a:r>
            <a:r>
              <a:rPr lang="en-US" altLang="zh-CN" sz="1800" b="0" i="0" u="none" strike="noStrike" baseline="0" dirty="0" err="1">
                <a:latin typeface="TheSansMonoCondensed-"/>
              </a:rPr>
              <a:t>old_color</a:t>
            </a:r>
            <a:r>
              <a:rPr lang="en-US" altLang="zh-CN" sz="1800" b="0" i="0" u="none" strike="noStrike" baseline="0" dirty="0">
                <a:latin typeface="TheSansMonoCondensed-"/>
              </a:rPr>
              <a:t>, </a:t>
            </a:r>
            <a:r>
              <a:rPr lang="en-US" altLang="zh-CN" sz="1800" b="0" i="0" u="none" strike="noStrike" baseline="0" dirty="0" err="1">
                <a:latin typeface="TheSansMonoCondensed-"/>
              </a:rPr>
              <a:t>new_color</a:t>
            </a:r>
            <a:r>
              <a:rPr lang="en-US" altLang="zh-CN" sz="1800" b="0" i="0" u="none" strike="noStrike" baseline="0" dirty="0">
                <a:latin typeface="TheSansMonoCondensed-"/>
              </a:rPr>
              <a:t>);</a:t>
            </a:r>
          </a:p>
          <a:p>
            <a:pPr algn="l"/>
            <a:r>
              <a:rPr lang="en-US" altLang="zh-CN" dirty="0">
                <a:latin typeface="TheSansMonoCondensed-"/>
              </a:rPr>
              <a:t>   </a:t>
            </a:r>
            <a:r>
              <a:rPr lang="en-US" altLang="zh-CN" sz="1800" b="0" i="0" u="none" strike="noStrike" baseline="0" dirty="0">
                <a:latin typeface="TheSansMonoCondensed-"/>
              </a:rPr>
              <a:t>}</a:t>
            </a:r>
          </a:p>
          <a:p>
            <a:pPr algn="l"/>
            <a:r>
              <a:rPr lang="en-US" altLang="zh-CN" sz="1800" b="0" i="0" u="none" strike="noStrike" baseline="0" dirty="0">
                <a:latin typeface="TheSansMonoCondensed-"/>
              </a:rPr>
              <a:t>  }</a:t>
            </a:r>
          </a:p>
          <a:p>
            <a:pPr algn="l"/>
            <a:r>
              <a:rPr lang="en-US" altLang="zh-CN" dirty="0">
                <a:solidFill>
                  <a:schemeClr val="accent1"/>
                </a:solidFill>
                <a:latin typeface="TheSansMonoCondensed-"/>
              </a:rPr>
              <a:t>}</a:t>
            </a:r>
            <a:endParaRPr lang="en-US" altLang="zh-CN" i="1" dirty="0">
              <a:solidFill>
                <a:schemeClr val="accent1"/>
              </a:solidFill>
              <a:latin typeface="-apple-system"/>
            </a:endParaRPr>
          </a:p>
        </p:txBody>
      </p:sp>
      <p:sp>
        <p:nvSpPr>
          <p:cNvPr id="14" name="文本框 13">
            <a:extLst>
              <a:ext uri="{FF2B5EF4-FFF2-40B4-BE49-F238E27FC236}">
                <a16:creationId xmlns:a16="http://schemas.microsoft.com/office/drawing/2014/main" id="{4D7B3A47-A90E-45F3-B27E-5D0021422B46}"/>
              </a:ext>
            </a:extLst>
          </p:cNvPr>
          <p:cNvSpPr txBox="1"/>
          <p:nvPr/>
        </p:nvSpPr>
        <p:spPr>
          <a:xfrm>
            <a:off x="258212" y="1127559"/>
            <a:ext cx="6094476" cy="369332"/>
          </a:xfrm>
          <a:prstGeom prst="rect">
            <a:avLst/>
          </a:prstGeom>
          <a:noFill/>
        </p:spPr>
        <p:txBody>
          <a:bodyPr wrap="square">
            <a:spAutoFit/>
          </a:bodyPr>
          <a:lstStyle/>
          <a:p>
            <a:pPr algn="l"/>
            <a:r>
              <a:rPr lang="zh-CN" altLang="en-US" b="0" i="0" dirty="0">
                <a:solidFill>
                  <a:schemeClr val="accent1"/>
                </a:solidFill>
                <a:effectLst/>
                <a:latin typeface="Source Code Pro" panose="020B0509030403020204" pitchFamily="49" charset="0"/>
              </a:rPr>
              <a:t>方向的定义</a:t>
            </a:r>
            <a:endParaRPr lang="en-US" altLang="zh-CN" b="0" i="0" dirty="0">
              <a:solidFill>
                <a:schemeClr val="accent1"/>
              </a:solidFill>
              <a:effectLst/>
              <a:latin typeface="Source Code Pro" panose="020B0509030403020204" pitchFamily="49" charset="0"/>
            </a:endParaRPr>
          </a:p>
        </p:txBody>
      </p:sp>
    </p:spTree>
    <p:extLst>
      <p:ext uri="{BB962C8B-B14F-4D97-AF65-F5344CB8AC3E}">
        <p14:creationId xmlns:p14="http://schemas.microsoft.com/office/powerpoint/2010/main" val="3310277471"/>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灯片编号占位符 1">
            <a:extLst>
              <a:ext uri="{FF2B5EF4-FFF2-40B4-BE49-F238E27FC236}">
                <a16:creationId xmlns:a16="http://schemas.microsoft.com/office/drawing/2014/main" id="{15818C5A-6FEA-45E5-A8DE-F2CD1C0FB485}"/>
              </a:ext>
            </a:extLst>
          </p:cNvPr>
          <p:cNvSpPr>
            <a:spLocks noGrp="1"/>
          </p:cNvSpPr>
          <p:nvPr>
            <p:ph type="sldNum" sz="quarter" idx="12"/>
          </p:nvPr>
        </p:nvSpPr>
        <p:spPr>
          <a:xfrm>
            <a:off x="8737600" y="6356351"/>
            <a:ext cx="2844800" cy="365125"/>
          </a:xfrm>
        </p:spPr>
        <p:txBody>
          <a:bodyPr/>
          <a:lstStyle/>
          <a:p>
            <a:fld id="{0C913308-F349-4B6D-A68A-DD1791B4A57B}" type="slidenum">
              <a:rPr lang="zh-CN" altLang="en-US" smtClean="0"/>
              <a:t>3</a:t>
            </a:fld>
            <a:endParaRPr lang="zh-CN" altLang="en-US"/>
          </a:p>
        </p:txBody>
      </p:sp>
      <p:sp>
        <p:nvSpPr>
          <p:cNvPr id="19" name="文本框 18">
            <a:extLst>
              <a:ext uri="{FF2B5EF4-FFF2-40B4-BE49-F238E27FC236}">
                <a16:creationId xmlns:a16="http://schemas.microsoft.com/office/drawing/2014/main" id="{4D383AD0-18AC-4B85-908A-4953A12BB166}"/>
              </a:ext>
            </a:extLst>
          </p:cNvPr>
          <p:cNvSpPr txBox="1"/>
          <p:nvPr/>
        </p:nvSpPr>
        <p:spPr>
          <a:xfrm>
            <a:off x="138758" y="3984149"/>
            <a:ext cx="8568952" cy="873957"/>
          </a:xfrm>
          <a:prstGeom prst="rect">
            <a:avLst/>
          </a:prstGeom>
          <a:noFill/>
        </p:spPr>
        <p:txBody>
          <a:bodyPr wrap="square">
            <a:spAutoFit/>
          </a:bodyPr>
          <a:lstStyle/>
          <a:p>
            <a:pPr>
              <a:lnSpc>
                <a:spcPct val="150000"/>
              </a:lnSpc>
            </a:pPr>
            <a:r>
              <a:rPr lang="zh-CN" altLang="en-US" b="1" dirty="0"/>
              <a:t>多边形的扫描转换：</a:t>
            </a:r>
            <a:br>
              <a:rPr lang="zh-CN" altLang="en-US" dirty="0"/>
            </a:br>
            <a:r>
              <a:rPr lang="zh-CN" altLang="en-US" dirty="0"/>
              <a:t>       把多边形的顶点表示转换为点阵表示，这种转换称为多边形的扫描转换。</a:t>
            </a:r>
          </a:p>
        </p:txBody>
      </p:sp>
      <p:pic>
        <p:nvPicPr>
          <p:cNvPr id="21" name="图片 20">
            <a:extLst>
              <a:ext uri="{FF2B5EF4-FFF2-40B4-BE49-F238E27FC236}">
                <a16:creationId xmlns:a16="http://schemas.microsoft.com/office/drawing/2014/main" id="{70182CF5-21F2-43FC-A1EC-8954C9791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754" y="960710"/>
            <a:ext cx="2371725" cy="2200275"/>
          </a:xfrm>
          <a:prstGeom prst="rect">
            <a:avLst/>
          </a:prstGeom>
        </p:spPr>
      </p:pic>
      <p:sp>
        <p:nvSpPr>
          <p:cNvPr id="22" name="文本框 21">
            <a:extLst>
              <a:ext uri="{FF2B5EF4-FFF2-40B4-BE49-F238E27FC236}">
                <a16:creationId xmlns:a16="http://schemas.microsoft.com/office/drawing/2014/main" id="{65D548FB-F036-4D25-A85F-8844A884679D}"/>
              </a:ext>
            </a:extLst>
          </p:cNvPr>
          <p:cNvSpPr txBox="1"/>
          <p:nvPr/>
        </p:nvSpPr>
        <p:spPr>
          <a:xfrm>
            <a:off x="138758" y="1322183"/>
            <a:ext cx="7397402" cy="1704954"/>
          </a:xfrm>
          <a:prstGeom prst="rect">
            <a:avLst/>
          </a:prstGeom>
          <a:noFill/>
        </p:spPr>
        <p:txBody>
          <a:bodyPr wrap="square">
            <a:spAutoFit/>
          </a:bodyPr>
          <a:lstStyle/>
          <a:p>
            <a:pPr indent="-285750">
              <a:lnSpc>
                <a:spcPct val="150000"/>
              </a:lnSpc>
              <a:buFont typeface="Wingdings" panose="05000000000000000000" pitchFamily="2" charset="2"/>
              <a:buChar char="Ø"/>
            </a:pPr>
            <a:r>
              <a:rPr lang="zh-CN" altLang="en-US" b="1" dirty="0"/>
              <a:t>定点表示</a:t>
            </a:r>
            <a:br>
              <a:rPr lang="zh-CN" altLang="en-US" b="1" dirty="0"/>
            </a:br>
            <a:r>
              <a:rPr lang="zh-CN" altLang="en-US" b="1" dirty="0"/>
              <a:t>     </a:t>
            </a:r>
            <a:r>
              <a:rPr lang="zh-CN" altLang="en-US" dirty="0"/>
              <a:t>如上图所示，可以实用点（</a:t>
            </a:r>
            <a:r>
              <a:rPr lang="en-US" altLang="zh-CN" dirty="0"/>
              <a:t>P1,P3,P10,P8,P11,P12</a:t>
            </a:r>
            <a:r>
              <a:rPr lang="zh-CN" altLang="en-US" dirty="0"/>
              <a:t>）这些点来表示。</a:t>
            </a:r>
            <a:endParaRPr lang="en-US" altLang="zh-CN" dirty="0"/>
          </a:p>
          <a:p>
            <a:pPr indent="-285750">
              <a:lnSpc>
                <a:spcPct val="150000"/>
              </a:lnSpc>
              <a:buFont typeface="Wingdings" panose="05000000000000000000" pitchFamily="2" charset="2"/>
              <a:buChar char="Ø"/>
            </a:pPr>
            <a:r>
              <a:rPr lang="zh-CN" altLang="en-US" b="1" dirty="0"/>
              <a:t>点阵表示</a:t>
            </a:r>
            <a:br>
              <a:rPr lang="zh-CN" altLang="en-US" b="1" dirty="0"/>
            </a:br>
            <a:r>
              <a:rPr lang="zh-CN" altLang="en-US" b="1" dirty="0"/>
              <a:t>     </a:t>
            </a:r>
            <a:r>
              <a:rPr lang="zh-CN" altLang="en-US" dirty="0"/>
              <a:t>也可以使用点（</a:t>
            </a:r>
            <a:r>
              <a:rPr lang="en-US" altLang="zh-CN" dirty="0"/>
              <a:t>P1~P13</a:t>
            </a:r>
            <a:r>
              <a:rPr lang="zh-CN" altLang="en-US" dirty="0"/>
              <a:t>）来表示图形。</a:t>
            </a:r>
          </a:p>
        </p:txBody>
      </p:sp>
    </p:spTree>
    <p:extLst>
      <p:ext uri="{BB962C8B-B14F-4D97-AF65-F5344CB8AC3E}">
        <p14:creationId xmlns:p14="http://schemas.microsoft.com/office/powerpoint/2010/main" val="1716382076"/>
      </p:ext>
    </p:extLst>
  </p:cSld>
  <p:clrMapOvr>
    <a:masterClrMapping/>
  </p:clrMapOvr>
  <mc:AlternateContent xmlns:mc="http://schemas.openxmlformats.org/markup-compatibility/2006" xmlns:p14="http://schemas.microsoft.com/office/powerpoint/2010/main">
    <mc:Choice Requires="p14">
      <p:transition spd="slow" p14:dur="2000" advTm="6138"/>
    </mc:Choice>
    <mc:Fallback xmlns="">
      <p:transition spd="slow" advTm="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extLst>
    <p:ext uri="{E180D4A7-C9FB-4DFB-919C-405C955672EB}">
      <p14:showEvtLst xmlns:p14="http://schemas.microsoft.com/office/powerpoint/2010/main">
        <p14:playEvt time="106" objId="20"/>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A705899B-8AB0-464E-8BA6-E52EA1188A88}"/>
              </a:ext>
            </a:extLst>
          </p:cNvPr>
          <p:cNvSpPr txBox="1"/>
          <p:nvPr/>
        </p:nvSpPr>
        <p:spPr>
          <a:xfrm>
            <a:off x="90796" y="1268760"/>
            <a:ext cx="11981868" cy="707886"/>
          </a:xfrm>
          <a:prstGeom prst="rect">
            <a:avLst/>
          </a:prstGeom>
          <a:noFill/>
        </p:spPr>
        <p:txBody>
          <a:bodyPr wrap="square">
            <a:spAutoFit/>
          </a:bodyPr>
          <a:lstStyle/>
          <a:p>
            <a:pPr fontAlgn="base">
              <a:spcBef>
                <a:spcPct val="0"/>
              </a:spcBef>
              <a:spcAft>
                <a:spcPct val="0"/>
              </a:spcAft>
            </a:pPr>
            <a:r>
              <a:rPr lang="zh-CN" altLang="en-US" sz="4000" dirty="0"/>
              <a:t>扫描线种子填充算法</a:t>
            </a:r>
            <a:r>
              <a:rPr lang="zh-CN" altLang="en-US" sz="2000" dirty="0"/>
              <a:t>（</a:t>
            </a:r>
            <a:r>
              <a:rPr lang="en-US" altLang="zh-CN" sz="2000" dirty="0" err="1"/>
              <a:t>ScanLineSeed</a:t>
            </a:r>
            <a:r>
              <a:rPr lang="en-US" altLang="zh-CN" sz="2000" dirty="0"/>
              <a:t> Fill Algorithm</a:t>
            </a:r>
            <a:r>
              <a:rPr lang="zh-CN" altLang="en-US" sz="2000" dirty="0"/>
              <a:t>）</a:t>
            </a:r>
          </a:p>
        </p:txBody>
      </p:sp>
      <p:sp>
        <p:nvSpPr>
          <p:cNvPr id="18" name="文本框 17">
            <a:extLst>
              <a:ext uri="{FF2B5EF4-FFF2-40B4-BE49-F238E27FC236}">
                <a16:creationId xmlns:a16="http://schemas.microsoft.com/office/drawing/2014/main" id="{4841230A-9458-48F6-B0CB-601C4EAF6E1A}"/>
              </a:ext>
            </a:extLst>
          </p:cNvPr>
          <p:cNvSpPr txBox="1"/>
          <p:nvPr/>
        </p:nvSpPr>
        <p:spPr>
          <a:xfrm>
            <a:off x="90796" y="2153491"/>
            <a:ext cx="11017224" cy="1704954"/>
          </a:xfrm>
          <a:prstGeom prst="rect">
            <a:avLst/>
          </a:prstGeom>
          <a:noFill/>
        </p:spPr>
        <p:txBody>
          <a:bodyPr wrap="square">
            <a:spAutoFit/>
          </a:bodyPr>
          <a:lstStyle/>
          <a:p>
            <a:pPr>
              <a:lnSpc>
                <a:spcPct val="150000"/>
              </a:lnSpc>
            </a:pPr>
            <a:r>
              <a:rPr lang="zh-CN" altLang="en-US" dirty="0"/>
              <a:t>        扫描线种子填充算法</a:t>
            </a:r>
            <a:r>
              <a:rPr lang="zh-CN" altLang="en-US" b="1" dirty="0"/>
              <a:t>不再采用递归</a:t>
            </a:r>
            <a:r>
              <a:rPr lang="zh-CN" altLang="en-US" dirty="0"/>
              <a:t>的方式处理“</a:t>
            </a:r>
            <a:r>
              <a:rPr lang="en-US" altLang="zh-CN" dirty="0"/>
              <a:t>4-</a:t>
            </a:r>
            <a:r>
              <a:rPr lang="zh-CN" altLang="en-US" dirty="0"/>
              <a:t>联通”和“</a:t>
            </a:r>
            <a:r>
              <a:rPr lang="en-US" altLang="zh-CN" dirty="0"/>
              <a:t>8-</a:t>
            </a:r>
            <a:r>
              <a:rPr lang="zh-CN" altLang="en-US" dirty="0"/>
              <a:t>联通”的相邻点，而是通过沿</a:t>
            </a:r>
            <a:r>
              <a:rPr lang="zh-CN" altLang="en-US" b="1" dirty="0"/>
              <a:t>水平扫描线填充像素段</a:t>
            </a:r>
            <a:r>
              <a:rPr lang="zh-CN" altLang="en-US" dirty="0"/>
              <a:t>，一段一段地来处理“</a:t>
            </a:r>
            <a:r>
              <a:rPr lang="en-US" altLang="zh-CN" dirty="0"/>
              <a:t>4-</a:t>
            </a:r>
            <a:r>
              <a:rPr lang="zh-CN" altLang="en-US" dirty="0"/>
              <a:t>联通”和“</a:t>
            </a:r>
            <a:r>
              <a:rPr lang="en-US" altLang="zh-CN" dirty="0"/>
              <a:t>8- </a:t>
            </a:r>
            <a:r>
              <a:rPr lang="zh-CN" altLang="en-US" dirty="0"/>
              <a:t>联通”的相邻点。这样算法处理过程中就只需要将每个水平像素段的起始点位置压入一个特殊的栈，而不需要象递归算法那样将当前位置周围尚未处理的所有相邻点都压入堆栈，从而可以节省堆栈空间。应该说，扫描线填充算法只是一种</a:t>
            </a:r>
            <a:r>
              <a:rPr lang="zh-CN" altLang="en-US" b="1" dirty="0"/>
              <a:t>避免递归</a:t>
            </a:r>
            <a:r>
              <a:rPr lang="zh-CN" altLang="en-US" dirty="0"/>
              <a:t>，提高效率的思想。</a:t>
            </a:r>
          </a:p>
        </p:txBody>
      </p:sp>
    </p:spTree>
    <p:extLst>
      <p:ext uri="{BB962C8B-B14F-4D97-AF65-F5344CB8AC3E}">
        <p14:creationId xmlns:p14="http://schemas.microsoft.com/office/powerpoint/2010/main" val="140262147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8FBF1654-F88F-456E-9021-8CB3AA95B571}"/>
              </a:ext>
            </a:extLst>
          </p:cNvPr>
          <p:cNvSpPr txBox="1"/>
          <p:nvPr/>
        </p:nvSpPr>
        <p:spPr>
          <a:xfrm>
            <a:off x="90796" y="1120495"/>
            <a:ext cx="11515386" cy="5632311"/>
          </a:xfrm>
          <a:prstGeom prst="rect">
            <a:avLst/>
          </a:prstGeom>
          <a:noFill/>
        </p:spPr>
        <p:txBody>
          <a:bodyPr wrap="square">
            <a:spAutoFit/>
          </a:bodyPr>
          <a:lstStyle/>
          <a:p>
            <a:r>
              <a:rPr lang="zh-CN" altLang="en-US" dirty="0"/>
              <a:t>当给定种子点</a:t>
            </a:r>
            <a:r>
              <a:rPr lang="en-US" altLang="zh-CN" dirty="0"/>
              <a:t>(x, y)</a:t>
            </a:r>
            <a:r>
              <a:rPr lang="zh-CN" altLang="en-US" dirty="0"/>
              <a:t>时，首先分别向左和向右两个方向填充种子点所在扫描线上的位于给定区域的一个区段，同时记下这个区段的范围</a:t>
            </a:r>
            <a:r>
              <a:rPr lang="en-US" altLang="zh-CN" dirty="0"/>
              <a:t>[</a:t>
            </a:r>
            <a:r>
              <a:rPr lang="en-US" altLang="zh-CN" i="1" dirty="0" err="1"/>
              <a:t>xLeft</a:t>
            </a:r>
            <a:r>
              <a:rPr lang="en-US" altLang="zh-CN" dirty="0"/>
              <a:t>, </a:t>
            </a:r>
            <a:r>
              <a:rPr lang="en-US" altLang="zh-CN" i="1" dirty="0" err="1"/>
              <a:t>xRight</a:t>
            </a:r>
            <a:r>
              <a:rPr lang="en-US" altLang="zh-CN" dirty="0"/>
              <a:t>]</a:t>
            </a:r>
            <a:r>
              <a:rPr lang="zh-CN" altLang="en-US" dirty="0"/>
              <a:t>，然后确定与这一区段相连通的上、下两条扫描线上位于给定区域内的区段，并依次保存下来。反复这个过程，直到填充结束。</a:t>
            </a:r>
          </a:p>
          <a:p>
            <a:endParaRPr lang="zh-CN" altLang="en-US" dirty="0"/>
          </a:p>
          <a:p>
            <a:r>
              <a:rPr lang="zh-CN" altLang="en-US" dirty="0"/>
              <a:t>　　扫描线种子填充算法可由下列四个步骤实现：</a:t>
            </a:r>
          </a:p>
          <a:p>
            <a:endParaRPr lang="zh-CN" altLang="en-US" dirty="0"/>
          </a:p>
          <a:p>
            <a:pPr marL="342900" indent="-342900">
              <a:buFont typeface="+mj-ea"/>
              <a:buAutoNum type="circleNumDbPlain"/>
            </a:pPr>
            <a:r>
              <a:rPr lang="zh-CN" altLang="en-US" dirty="0"/>
              <a:t>初始化一个空的栈用于存放种子点，将种子点</a:t>
            </a:r>
            <a:r>
              <a:rPr lang="en-US" altLang="zh-CN" dirty="0"/>
              <a:t>(x, y)</a:t>
            </a:r>
            <a:r>
              <a:rPr lang="zh-CN" altLang="en-US" dirty="0"/>
              <a:t>入栈；</a:t>
            </a:r>
          </a:p>
          <a:p>
            <a:pPr marL="342900" indent="-342900">
              <a:buFont typeface="+mj-ea"/>
              <a:buAutoNum type="circleNumDbPlain"/>
            </a:pPr>
            <a:endParaRPr lang="zh-CN" altLang="en-US" dirty="0"/>
          </a:p>
          <a:p>
            <a:pPr marL="342900" indent="-342900">
              <a:buFont typeface="+mj-ea"/>
              <a:buAutoNum type="circleNumDbPlain"/>
            </a:pPr>
            <a:r>
              <a:rPr lang="zh-CN" altLang="en-US" dirty="0"/>
              <a:t>判断栈是否为空，如果栈为空则结束算法，否则取出栈顶元素作为当前扫描线的种子点</a:t>
            </a:r>
            <a:r>
              <a:rPr lang="en-US" altLang="zh-CN" dirty="0"/>
              <a:t>(x, y)</a:t>
            </a:r>
            <a:r>
              <a:rPr lang="zh-CN" altLang="en-US" dirty="0"/>
              <a:t>，</a:t>
            </a:r>
            <a:r>
              <a:rPr lang="en-US" altLang="zh-CN" dirty="0"/>
              <a:t>y</a:t>
            </a:r>
            <a:r>
              <a:rPr lang="zh-CN" altLang="en-US" dirty="0"/>
              <a:t>是当前的扫描线；</a:t>
            </a:r>
          </a:p>
          <a:p>
            <a:pPr marL="342900" indent="-342900">
              <a:buFont typeface="+mj-ea"/>
              <a:buAutoNum type="circleNumDbPlain"/>
            </a:pPr>
            <a:endParaRPr lang="zh-CN" altLang="en-US" dirty="0"/>
          </a:p>
          <a:p>
            <a:pPr marL="342900" indent="-342900">
              <a:buFont typeface="+mj-ea"/>
              <a:buAutoNum type="circleNumDbPlain"/>
            </a:pPr>
            <a:r>
              <a:rPr lang="zh-CN" altLang="en-US" dirty="0"/>
              <a:t>从种子点</a:t>
            </a:r>
            <a:r>
              <a:rPr lang="en-US" altLang="zh-CN" dirty="0"/>
              <a:t>(x, y)</a:t>
            </a:r>
            <a:r>
              <a:rPr lang="zh-CN" altLang="en-US" dirty="0"/>
              <a:t>出发，沿当前扫描线向左、右两个方向填充，直到边界。分别标记区段的左、右端点坐标为</a:t>
            </a:r>
            <a:r>
              <a:rPr lang="en-US" altLang="zh-CN" dirty="0" err="1"/>
              <a:t>xLeft</a:t>
            </a:r>
            <a:r>
              <a:rPr lang="zh-CN" altLang="en-US" dirty="0"/>
              <a:t>和</a:t>
            </a:r>
            <a:r>
              <a:rPr lang="en-US" altLang="zh-CN" dirty="0" err="1"/>
              <a:t>xRight</a:t>
            </a:r>
            <a:r>
              <a:rPr lang="zh-CN" altLang="en-US" dirty="0"/>
              <a:t>；</a:t>
            </a:r>
          </a:p>
          <a:p>
            <a:pPr marL="342900" indent="-342900">
              <a:buFont typeface="+mj-ea"/>
              <a:buAutoNum type="circleNumDbPlain"/>
            </a:pPr>
            <a:endParaRPr lang="zh-CN" altLang="en-US" dirty="0"/>
          </a:p>
          <a:p>
            <a:pPr marL="342900" indent="-342900">
              <a:buFont typeface="+mj-ea"/>
              <a:buAutoNum type="circleNumDbPlain"/>
            </a:pPr>
            <a:r>
              <a:rPr lang="zh-CN" altLang="en-US" dirty="0"/>
              <a:t>分别检查与当前扫描线相邻的</a:t>
            </a:r>
            <a:r>
              <a:rPr lang="en-US" altLang="zh-CN" dirty="0"/>
              <a:t>y - 1</a:t>
            </a:r>
            <a:r>
              <a:rPr lang="zh-CN" altLang="en-US" dirty="0"/>
              <a:t>和</a:t>
            </a:r>
            <a:r>
              <a:rPr lang="en-US" altLang="zh-CN" dirty="0"/>
              <a:t>y + 1</a:t>
            </a:r>
            <a:r>
              <a:rPr lang="zh-CN" altLang="en-US" dirty="0"/>
              <a:t>两条扫描线在区间</a:t>
            </a:r>
            <a:r>
              <a:rPr lang="en-US" altLang="zh-CN" dirty="0"/>
              <a:t>[</a:t>
            </a:r>
            <a:r>
              <a:rPr lang="en-US" altLang="zh-CN" dirty="0" err="1"/>
              <a:t>xLeft</a:t>
            </a:r>
            <a:r>
              <a:rPr lang="en-US" altLang="zh-CN" dirty="0"/>
              <a:t>, </a:t>
            </a:r>
            <a:r>
              <a:rPr lang="en-US" altLang="zh-CN" dirty="0" err="1"/>
              <a:t>xRight</a:t>
            </a:r>
            <a:r>
              <a:rPr lang="en-US" altLang="zh-CN" dirty="0"/>
              <a:t>]</a:t>
            </a:r>
            <a:r>
              <a:rPr lang="zh-CN" altLang="en-US" dirty="0"/>
              <a:t>中的像素，从</a:t>
            </a:r>
            <a:r>
              <a:rPr lang="en-US" altLang="zh-CN" dirty="0" err="1"/>
              <a:t>xLeft</a:t>
            </a:r>
            <a:r>
              <a:rPr lang="zh-CN" altLang="en-US" dirty="0"/>
              <a:t>开始向</a:t>
            </a:r>
            <a:r>
              <a:rPr lang="en-US" altLang="zh-CN" dirty="0" err="1"/>
              <a:t>xRight</a:t>
            </a:r>
            <a:r>
              <a:rPr lang="zh-CN" altLang="en-US" dirty="0"/>
              <a:t>方向搜索，若存在非边界且未填充的像素点，则找出这些</a:t>
            </a:r>
            <a:r>
              <a:rPr lang="zh-CN" altLang="en-US" b="1" dirty="0"/>
              <a:t>相邻的像素点中最右边的一个</a:t>
            </a:r>
            <a:r>
              <a:rPr lang="zh-CN" altLang="en-US" dirty="0"/>
              <a:t>，并将其</a:t>
            </a:r>
            <a:r>
              <a:rPr lang="zh-CN" altLang="en-US" b="1" dirty="0"/>
              <a:t>作为种子</a:t>
            </a:r>
            <a:r>
              <a:rPr lang="zh-CN" altLang="en-US" dirty="0"/>
              <a:t>点压</a:t>
            </a:r>
            <a:r>
              <a:rPr lang="zh-CN" altLang="en-US" b="1" dirty="0"/>
              <a:t>入栈</a:t>
            </a:r>
            <a:r>
              <a:rPr lang="zh-CN" altLang="en-US" dirty="0"/>
              <a:t>中，然后返回第（</a:t>
            </a:r>
            <a:r>
              <a:rPr lang="en-US" altLang="zh-CN" dirty="0"/>
              <a:t>2</a:t>
            </a:r>
            <a:r>
              <a:rPr lang="zh-CN" altLang="en-US" dirty="0"/>
              <a:t>）步；</a:t>
            </a:r>
          </a:p>
          <a:p>
            <a:endParaRPr lang="zh-CN" altLang="en-US" dirty="0"/>
          </a:p>
          <a:p>
            <a:r>
              <a:rPr lang="zh-CN" altLang="en-US" dirty="0"/>
              <a:t>　　   如果新扫描线上实际点的区间比当前扫描线的</a:t>
            </a:r>
            <a:r>
              <a:rPr lang="en-US" altLang="zh-CN" dirty="0"/>
              <a:t>[</a:t>
            </a:r>
            <a:r>
              <a:rPr lang="en-US" altLang="zh-CN" dirty="0" err="1"/>
              <a:t>xLeft</a:t>
            </a:r>
            <a:r>
              <a:rPr lang="en-US" altLang="zh-CN" dirty="0"/>
              <a:t>, </a:t>
            </a:r>
            <a:r>
              <a:rPr lang="en-US" altLang="zh-CN" dirty="0" err="1"/>
              <a:t>xRight</a:t>
            </a:r>
            <a:r>
              <a:rPr lang="en-US" altLang="zh-CN" dirty="0"/>
              <a:t>]</a:t>
            </a:r>
            <a:r>
              <a:rPr lang="zh-CN" altLang="en-US" dirty="0"/>
              <a:t>区间大，而且是连续的情况下，算法的第（</a:t>
            </a:r>
            <a:r>
              <a:rPr lang="en-US" altLang="zh-CN" dirty="0"/>
              <a:t>3</a:t>
            </a:r>
            <a:r>
              <a:rPr lang="zh-CN" altLang="en-US" dirty="0"/>
              <a:t>）步就处理了这种情况。如下图所示：</a:t>
            </a:r>
          </a:p>
        </p:txBody>
      </p:sp>
      <p:pic>
        <p:nvPicPr>
          <p:cNvPr id="9" name="图片 8">
            <a:extLst>
              <a:ext uri="{FF2B5EF4-FFF2-40B4-BE49-F238E27FC236}">
                <a16:creationId xmlns:a16="http://schemas.microsoft.com/office/drawing/2014/main" id="{96C91350-01DD-49A5-8D98-2862E11BD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297" y="494234"/>
            <a:ext cx="5184576" cy="4862658"/>
          </a:xfrm>
          <a:prstGeom prst="rect">
            <a:avLst/>
          </a:prstGeom>
        </p:spPr>
      </p:pic>
    </p:spTree>
    <p:extLst>
      <p:ext uri="{BB962C8B-B14F-4D97-AF65-F5344CB8AC3E}">
        <p14:creationId xmlns:p14="http://schemas.microsoft.com/office/powerpoint/2010/main" val="38061797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5390383"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填充</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6672064" y="692696"/>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7" name="图片 6">
            <a:extLst>
              <a:ext uri="{FF2B5EF4-FFF2-40B4-BE49-F238E27FC236}">
                <a16:creationId xmlns:a16="http://schemas.microsoft.com/office/drawing/2014/main" id="{EB349561-B918-47FB-B169-2BE7D4AB7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171157"/>
            <a:ext cx="4835470" cy="4414316"/>
          </a:xfrm>
          <a:prstGeom prst="rect">
            <a:avLst/>
          </a:prstGeom>
        </p:spPr>
      </p:pic>
      <p:sp>
        <p:nvSpPr>
          <p:cNvPr id="13" name="文本框 12">
            <a:extLst>
              <a:ext uri="{FF2B5EF4-FFF2-40B4-BE49-F238E27FC236}">
                <a16:creationId xmlns:a16="http://schemas.microsoft.com/office/drawing/2014/main" id="{E0C9AD7D-A976-4732-90E1-488C2DAAE08A}"/>
              </a:ext>
            </a:extLst>
          </p:cNvPr>
          <p:cNvSpPr txBox="1"/>
          <p:nvPr/>
        </p:nvSpPr>
        <p:spPr>
          <a:xfrm>
            <a:off x="6105480" y="1501844"/>
            <a:ext cx="5694700" cy="1615827"/>
          </a:xfrm>
          <a:prstGeom prst="rect">
            <a:avLst/>
          </a:prstGeom>
          <a:noFill/>
        </p:spPr>
        <p:txBody>
          <a:bodyPr wrap="none" rtlCol="0">
            <a:spAutoFit/>
          </a:bodyPr>
          <a:lstStyle/>
          <a:p>
            <a:pPr>
              <a:lnSpc>
                <a:spcPct val="150000"/>
              </a:lnSpc>
            </a:pPr>
            <a:r>
              <a:rPr lang="zh-CN" altLang="en-US" dirty="0">
                <a:hlinkClick r:id="rId4"/>
              </a:rPr>
              <a:t>参考</a:t>
            </a:r>
            <a:r>
              <a:rPr lang="zh-CN" altLang="en-US" dirty="0"/>
              <a:t>的</a:t>
            </a:r>
            <a:r>
              <a:rPr lang="zh-CN" altLang="en-US" dirty="0">
                <a:hlinkClick r:id="rId4"/>
              </a:rPr>
              <a:t>著作文献：</a:t>
            </a:r>
            <a:endParaRPr lang="en-US" altLang="zh-CN" dirty="0">
              <a:hlinkClick r:id="rId4"/>
            </a:endParaRPr>
          </a:p>
          <a:p>
            <a:pPr>
              <a:lnSpc>
                <a:spcPct val="150000"/>
              </a:lnSpc>
            </a:pPr>
            <a:r>
              <a:rPr lang="en-US" altLang="zh-CN" dirty="0">
                <a:hlinkClick r:id="rId4"/>
              </a:rPr>
              <a:t>https://www.pianshen.com/article/51401470406/</a:t>
            </a:r>
            <a:endParaRPr lang="en-US" altLang="zh-CN" dirty="0"/>
          </a:p>
          <a:p>
            <a:pPr>
              <a:lnSpc>
                <a:spcPct val="150000"/>
              </a:lnSpc>
            </a:pPr>
            <a:r>
              <a:rPr lang="en-US" altLang="zh-CN" dirty="0">
                <a:hlinkClick r:id="rId5"/>
              </a:rPr>
              <a:t>https://blog.csdn.net/jiangxinyu/article/details/7911876</a:t>
            </a:r>
            <a:endParaRPr lang="en-US" altLang="zh-CN" dirty="0"/>
          </a:p>
          <a:p>
            <a:endParaRPr lang="zh-CN" altLang="en-US" dirty="0"/>
          </a:p>
        </p:txBody>
      </p:sp>
    </p:spTree>
    <p:extLst>
      <p:ext uri="{BB962C8B-B14F-4D97-AF65-F5344CB8AC3E}">
        <p14:creationId xmlns:p14="http://schemas.microsoft.com/office/powerpoint/2010/main" val="20958047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2" name="组合 11">
            <a:extLst>
              <a:ext uri="{FF2B5EF4-FFF2-40B4-BE49-F238E27FC236}">
                <a16:creationId xmlns:a16="http://schemas.microsoft.com/office/drawing/2014/main" id="{AD7CC9A1-7380-47DE-AD46-3C290B4AD236}"/>
              </a:ext>
            </a:extLst>
          </p:cNvPr>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13" name="Oval 5">
              <a:extLst>
                <a:ext uri="{FF2B5EF4-FFF2-40B4-BE49-F238E27FC236}">
                  <a16:creationId xmlns:a16="http://schemas.microsoft.com/office/drawing/2014/main" id="{55C6B59A-BE67-4CEB-8F23-9DC4CD4A2E0E}"/>
                </a:ext>
              </a:extLst>
            </p:cNvPr>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4" name="Freeform 6">
              <a:extLst>
                <a:ext uri="{FF2B5EF4-FFF2-40B4-BE49-F238E27FC236}">
                  <a16:creationId xmlns:a16="http://schemas.microsoft.com/office/drawing/2014/main" id="{2CC265A2-3BC3-4C88-93E3-035D01D9E630}"/>
                </a:ext>
              </a:extLst>
            </p:cNvPr>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15" name="TextBox 12">
            <a:extLst>
              <a:ext uri="{FF2B5EF4-FFF2-40B4-BE49-F238E27FC236}">
                <a16:creationId xmlns:a16="http://schemas.microsoft.com/office/drawing/2014/main" id="{CD1C08AF-6A64-4AAC-878D-E478EFF7D2C4}"/>
              </a:ext>
            </a:extLst>
          </p:cNvPr>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二维图元的裁剪算法</a:t>
            </a:r>
          </a:p>
        </p:txBody>
      </p:sp>
      <p:cxnSp>
        <p:nvCxnSpPr>
          <p:cNvPr id="16" name="直接连接符 15">
            <a:extLst>
              <a:ext uri="{FF2B5EF4-FFF2-40B4-BE49-F238E27FC236}">
                <a16:creationId xmlns:a16="http://schemas.microsoft.com/office/drawing/2014/main" id="{B6C1DBAD-0610-4470-9230-B725BF14339E}"/>
              </a:ext>
            </a:extLst>
          </p:cNvPr>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9">
            <a:extLst>
              <a:ext uri="{FF2B5EF4-FFF2-40B4-BE49-F238E27FC236}">
                <a16:creationId xmlns:a16="http://schemas.microsoft.com/office/drawing/2014/main" id="{940AADDD-C906-4296-A3B8-C8AE583D49F3}"/>
              </a:ext>
            </a:extLst>
          </p:cNvPr>
          <p:cNvSpPr txBox="1"/>
          <p:nvPr/>
        </p:nvSpPr>
        <p:spPr>
          <a:xfrm>
            <a:off x="5914284" y="5404919"/>
            <a:ext cx="2829477" cy="399956"/>
          </a:xfrm>
          <a:prstGeom prst="rect">
            <a:avLst/>
          </a:prstGeom>
          <a:noFill/>
        </p:spPr>
        <p:txBody>
          <a:bodyPr wrap="square" lIns="91398" tIns="45699" rIns="91398" bIns="45699" rtlCol="0">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sym typeface="+mn-lt"/>
              </a:rPr>
              <a:t>圆的裁剪</a:t>
            </a:r>
          </a:p>
        </p:txBody>
      </p:sp>
      <p:sp>
        <p:nvSpPr>
          <p:cNvPr id="18" name="Freeform 27">
            <a:extLst>
              <a:ext uri="{FF2B5EF4-FFF2-40B4-BE49-F238E27FC236}">
                <a16:creationId xmlns:a16="http://schemas.microsoft.com/office/drawing/2014/main" id="{70457A7E-2C30-41AF-ADFD-B9FD6D21F9D0}"/>
              </a:ext>
            </a:extLst>
          </p:cNvPr>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19" name="文本框 18">
            <a:extLst>
              <a:ext uri="{FF2B5EF4-FFF2-40B4-BE49-F238E27FC236}">
                <a16:creationId xmlns:a16="http://schemas.microsoft.com/office/drawing/2014/main" id="{3500CCCA-B9E3-4732-B34B-50D88B0685F4}"/>
              </a:ext>
            </a:extLst>
          </p:cNvPr>
          <p:cNvSpPr txBox="1"/>
          <p:nvPr/>
        </p:nvSpPr>
        <p:spPr>
          <a:xfrm>
            <a:off x="5894032" y="4810524"/>
            <a:ext cx="1930160"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t>直线段的裁剪</a:t>
            </a:r>
          </a:p>
        </p:txBody>
      </p:sp>
      <p:sp>
        <p:nvSpPr>
          <p:cNvPr id="20" name="文本框 19">
            <a:extLst>
              <a:ext uri="{FF2B5EF4-FFF2-40B4-BE49-F238E27FC236}">
                <a16:creationId xmlns:a16="http://schemas.microsoft.com/office/drawing/2014/main" id="{7DB053EA-F182-4525-8150-5D3E12863008}"/>
              </a:ext>
            </a:extLst>
          </p:cNvPr>
          <p:cNvSpPr txBox="1"/>
          <p:nvPr/>
        </p:nvSpPr>
        <p:spPr>
          <a:xfrm>
            <a:off x="3287688" y="5363814"/>
            <a:ext cx="2232248"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多边形裁剪</a:t>
            </a:r>
          </a:p>
        </p:txBody>
      </p:sp>
      <p:sp>
        <p:nvSpPr>
          <p:cNvPr id="26" name="文本框 25">
            <a:extLst>
              <a:ext uri="{FF2B5EF4-FFF2-40B4-BE49-F238E27FC236}">
                <a16:creationId xmlns:a16="http://schemas.microsoft.com/office/drawing/2014/main" id="{7206F259-5E17-45E2-80CD-92FA76815F22}"/>
              </a:ext>
            </a:extLst>
          </p:cNvPr>
          <p:cNvSpPr txBox="1"/>
          <p:nvPr/>
        </p:nvSpPr>
        <p:spPr>
          <a:xfrm>
            <a:off x="3287688" y="4810524"/>
            <a:ext cx="1696344" cy="399981"/>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Ø"/>
            </a:pPr>
            <a:r>
              <a:rPr lang="zh-CN" altLang="en-US" sz="1999" dirty="0">
                <a:cs typeface="+mn-ea"/>
              </a:rPr>
              <a:t>点的裁剪</a:t>
            </a:r>
          </a:p>
        </p:txBody>
      </p:sp>
    </p:spTree>
    <p:extLst>
      <p:ext uri="{BB962C8B-B14F-4D97-AF65-F5344CB8AC3E}">
        <p14:creationId xmlns:p14="http://schemas.microsoft.com/office/powerpoint/2010/main" val="165589538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90"/>
                                          </p:val>
                                        </p:tav>
                                        <p:tav tm="100000">
                                          <p:val>
                                            <p:fltVal val="0"/>
                                          </p:val>
                                        </p:tav>
                                      </p:tavLst>
                                    </p:anim>
                                    <p:animEffect transition="in" filter="fade">
                                      <p:cBhvr>
                                        <p:cTn id="35" dur="500"/>
                                        <p:tgtEl>
                                          <p:spTgt spid="18"/>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5"/>
                                        </p:tgtEl>
                                        <p:attrNameLst>
                                          <p:attrName>ppt_y</p:attrName>
                                        </p:attrNameLst>
                                      </p:cBhvr>
                                      <p:tavLst>
                                        <p:tav tm="0">
                                          <p:val>
                                            <p:strVal val="#ppt_y"/>
                                          </p:val>
                                        </p:tav>
                                        <p:tav tm="100000">
                                          <p:val>
                                            <p:strVal val="#ppt_y"/>
                                          </p:val>
                                        </p:tav>
                                      </p:tavLst>
                                    </p:anim>
                                    <p:anim calcmode="lin" valueType="num">
                                      <p:cBhvr>
                                        <p:cTn id="41"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5"/>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P spid="15"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C90A11C8-760D-4F1F-BA3A-D12AA0451658}"/>
              </a:ext>
            </a:extLst>
          </p:cNvPr>
          <p:cNvSpPr txBox="1"/>
          <p:nvPr/>
        </p:nvSpPr>
        <p:spPr>
          <a:xfrm>
            <a:off x="235572" y="1339554"/>
            <a:ext cx="3340148" cy="707886"/>
          </a:xfrm>
          <a:prstGeom prst="rect">
            <a:avLst/>
          </a:prstGeom>
          <a:noFill/>
        </p:spPr>
        <p:txBody>
          <a:bodyPr wrap="square" rtlCol="0">
            <a:spAutoFit/>
          </a:bodyPr>
          <a:lstStyle/>
          <a:p>
            <a:r>
              <a:rPr lang="zh-CN" altLang="en-US" sz="4000" b="1" dirty="0"/>
              <a:t>点的裁剪</a:t>
            </a:r>
          </a:p>
        </p:txBody>
      </p:sp>
      <p:pic>
        <p:nvPicPr>
          <p:cNvPr id="6" name="图片 5">
            <a:extLst>
              <a:ext uri="{FF2B5EF4-FFF2-40B4-BE49-F238E27FC236}">
                <a16:creationId xmlns:a16="http://schemas.microsoft.com/office/drawing/2014/main" id="{513C285F-D011-4E7A-A981-410E3AFDD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90" y="1830714"/>
            <a:ext cx="9519738" cy="3982042"/>
          </a:xfrm>
          <a:prstGeom prst="rect">
            <a:avLst/>
          </a:prstGeom>
        </p:spPr>
      </p:pic>
    </p:spTree>
    <p:extLst>
      <p:ext uri="{BB962C8B-B14F-4D97-AF65-F5344CB8AC3E}">
        <p14:creationId xmlns:p14="http://schemas.microsoft.com/office/powerpoint/2010/main" val="3964676577"/>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DE81E9AD-DA3B-40E5-A85C-441024C7C924}"/>
              </a:ext>
            </a:extLst>
          </p:cNvPr>
          <p:cNvSpPr txBox="1"/>
          <p:nvPr/>
        </p:nvSpPr>
        <p:spPr>
          <a:xfrm>
            <a:off x="90796" y="1130936"/>
            <a:ext cx="60960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3760"/>
                </a:solidFill>
                <a:latin typeface="Arial" panose="020B0604020202020204"/>
                <a:ea typeface="微软雅黑"/>
              </a:rPr>
              <a:t>直线段</a:t>
            </a:r>
            <a:r>
              <a:rPr kumimoji="0" lang="zh-CN" altLang="en-US" sz="4000" b="1" i="0" u="none" strike="noStrike" kern="1200" cap="none" spc="0" normalizeH="0" baseline="0" noProof="0" dirty="0">
                <a:ln>
                  <a:noFill/>
                </a:ln>
                <a:solidFill>
                  <a:srgbClr val="003760"/>
                </a:solidFill>
                <a:effectLst/>
                <a:uLnTx/>
                <a:uFillTx/>
                <a:latin typeface="Arial" panose="020B0604020202020204"/>
                <a:ea typeface="微软雅黑"/>
                <a:cs typeface="+mn-cs"/>
              </a:rPr>
              <a:t>的裁剪</a:t>
            </a:r>
          </a:p>
        </p:txBody>
      </p:sp>
      <p:sp>
        <p:nvSpPr>
          <p:cNvPr id="3" name="文本框 2">
            <a:extLst>
              <a:ext uri="{FF2B5EF4-FFF2-40B4-BE49-F238E27FC236}">
                <a16:creationId xmlns:a16="http://schemas.microsoft.com/office/drawing/2014/main" id="{13A94FF4-4B8A-4207-8B85-7F98B07B8CE2}"/>
              </a:ext>
            </a:extLst>
          </p:cNvPr>
          <p:cNvSpPr txBox="1"/>
          <p:nvPr/>
        </p:nvSpPr>
        <p:spPr>
          <a:xfrm>
            <a:off x="623392" y="1838822"/>
            <a:ext cx="4055919" cy="1477328"/>
          </a:xfrm>
          <a:prstGeom prst="rect">
            <a:avLst/>
          </a:prstGeom>
          <a:noFill/>
        </p:spPr>
        <p:txBody>
          <a:bodyPr wrap="none" rtlCol="0">
            <a:spAutoFit/>
          </a:bodyPr>
          <a:lstStyle/>
          <a:p>
            <a:pPr algn="l"/>
            <a:r>
              <a:rPr lang="en-US" altLang="zh-CN" b="1" dirty="0">
                <a:latin typeface="-apple-system"/>
              </a:rPr>
              <a:t>1.</a:t>
            </a:r>
            <a:r>
              <a:rPr lang="zh-CN" altLang="en-US" b="1" dirty="0">
                <a:latin typeface="-apple-system"/>
              </a:rPr>
              <a:t>判断直线段的和裁剪窗口的位置关系</a:t>
            </a:r>
            <a:endParaRPr lang="en-US" altLang="zh-CN" b="1" i="0" dirty="0">
              <a:effectLst/>
              <a:latin typeface="-apple-system"/>
            </a:endParaRPr>
          </a:p>
          <a:p>
            <a:pPr algn="l">
              <a:buFont typeface="Arial" panose="020B0604020202020204" pitchFamily="34" charset="0"/>
              <a:buChar char="•"/>
            </a:pPr>
            <a:r>
              <a:rPr lang="zh-CN" altLang="en-US" b="0" i="0" dirty="0">
                <a:effectLst/>
                <a:latin typeface="-apple-system"/>
              </a:rPr>
              <a:t>完全落在窗口内</a:t>
            </a:r>
          </a:p>
          <a:p>
            <a:pPr algn="l">
              <a:buFont typeface="Arial" panose="020B0604020202020204" pitchFamily="34" charset="0"/>
              <a:buChar char="•"/>
            </a:pPr>
            <a:r>
              <a:rPr lang="zh-CN" altLang="en-US" b="0" i="0" dirty="0">
                <a:effectLst/>
                <a:latin typeface="-apple-system"/>
              </a:rPr>
              <a:t>完全落在窗口外</a:t>
            </a:r>
          </a:p>
          <a:p>
            <a:pPr algn="l">
              <a:buFont typeface="Arial" panose="020B0604020202020204" pitchFamily="34" charset="0"/>
              <a:buChar char="•"/>
            </a:pPr>
            <a:r>
              <a:rPr lang="zh-CN" altLang="en-US" b="0" i="0" dirty="0">
                <a:solidFill>
                  <a:srgbClr val="00B0F0"/>
                </a:solidFill>
                <a:effectLst/>
                <a:latin typeface="-apple-system"/>
              </a:rPr>
              <a:t>与窗口边界相交 </a:t>
            </a:r>
          </a:p>
          <a:p>
            <a:endParaRPr lang="zh-CN" altLang="en-US" dirty="0"/>
          </a:p>
        </p:txBody>
      </p:sp>
      <p:pic>
        <p:nvPicPr>
          <p:cNvPr id="5" name="图片 4">
            <a:extLst>
              <a:ext uri="{FF2B5EF4-FFF2-40B4-BE49-F238E27FC236}">
                <a16:creationId xmlns:a16="http://schemas.microsoft.com/office/drawing/2014/main" id="{FDC36320-8372-4292-B377-B6EE71A27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120" y="1025464"/>
            <a:ext cx="3466056" cy="2586609"/>
          </a:xfrm>
          <a:prstGeom prst="rect">
            <a:avLst/>
          </a:prstGeom>
        </p:spPr>
      </p:pic>
    </p:spTree>
    <p:extLst>
      <p:ext uri="{BB962C8B-B14F-4D97-AF65-F5344CB8AC3E}">
        <p14:creationId xmlns:p14="http://schemas.microsoft.com/office/powerpoint/2010/main" val="398278754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1EEA41C5-D4ED-48E3-B04E-125F4556A76C}"/>
              </a:ext>
            </a:extLst>
          </p:cNvPr>
          <p:cNvSpPr txBox="1"/>
          <p:nvPr/>
        </p:nvSpPr>
        <p:spPr>
          <a:xfrm>
            <a:off x="22666" y="1118229"/>
            <a:ext cx="7272808" cy="461665"/>
          </a:xfrm>
          <a:prstGeom prst="rect">
            <a:avLst/>
          </a:prstGeom>
          <a:noFill/>
        </p:spPr>
        <p:txBody>
          <a:bodyPr wrap="square">
            <a:spAutoFit/>
          </a:bodyPr>
          <a:lstStyle/>
          <a:p>
            <a:pPr fontAlgn="base">
              <a:spcBef>
                <a:spcPct val="0"/>
              </a:spcBef>
              <a:spcAft>
                <a:spcPct val="0"/>
              </a:spcAft>
            </a:pPr>
            <a:r>
              <a:rPr lang="zh-CN" altLang="en-US" sz="2400" b="1" dirty="0">
                <a:cs typeface="+mn-ea"/>
              </a:rPr>
              <a:t>直线裁剪算法：</a:t>
            </a:r>
            <a:r>
              <a:rPr lang="en-US" altLang="zh-CN" sz="2400" b="1" dirty="0">
                <a:cs typeface="+mn-ea"/>
              </a:rPr>
              <a:t>Cohen-</a:t>
            </a:r>
            <a:r>
              <a:rPr lang="en-US" altLang="zh-CN" sz="2400" b="1" dirty="0" err="1">
                <a:cs typeface="+mn-ea"/>
              </a:rPr>
              <a:t>Suther</a:t>
            </a:r>
            <a:r>
              <a:rPr lang="en-US" altLang="zh-CN" sz="2400" b="1" dirty="0">
                <a:cs typeface="+mn-ea"/>
              </a:rPr>
              <a:t> land</a:t>
            </a:r>
            <a:r>
              <a:rPr lang="zh-CN" altLang="en-US" sz="2400" b="1" dirty="0">
                <a:cs typeface="+mn-ea"/>
              </a:rPr>
              <a:t>（编码裁剪算法）</a:t>
            </a:r>
          </a:p>
        </p:txBody>
      </p:sp>
      <p:pic>
        <p:nvPicPr>
          <p:cNvPr id="4" name="图片 3">
            <a:extLst>
              <a:ext uri="{FF2B5EF4-FFF2-40B4-BE49-F238E27FC236}">
                <a16:creationId xmlns:a16="http://schemas.microsoft.com/office/drawing/2014/main" id="{209CBAB0-3C04-4E10-BF90-164C8295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320" y="1041568"/>
            <a:ext cx="4063492" cy="2260317"/>
          </a:xfrm>
          <a:prstGeom prst="rect">
            <a:avLst/>
          </a:prstGeom>
        </p:spPr>
      </p:pic>
      <p:sp>
        <p:nvSpPr>
          <p:cNvPr id="16" name="文本框 15">
            <a:extLst>
              <a:ext uri="{FF2B5EF4-FFF2-40B4-BE49-F238E27FC236}">
                <a16:creationId xmlns:a16="http://schemas.microsoft.com/office/drawing/2014/main" id="{5584986B-1DBE-4084-8355-4CB20975353A}"/>
              </a:ext>
            </a:extLst>
          </p:cNvPr>
          <p:cNvSpPr txBox="1"/>
          <p:nvPr/>
        </p:nvSpPr>
        <p:spPr>
          <a:xfrm>
            <a:off x="510188" y="1729179"/>
            <a:ext cx="6053742" cy="3729226"/>
          </a:xfrm>
          <a:prstGeom prst="rect">
            <a:avLst/>
          </a:prstGeom>
          <a:noFill/>
        </p:spPr>
        <p:txBody>
          <a:bodyPr wrap="square">
            <a:spAutoFit/>
          </a:bodyPr>
          <a:lstStyle/>
          <a:p>
            <a:pPr fontAlgn="base">
              <a:lnSpc>
                <a:spcPct val="150000"/>
              </a:lnSpc>
              <a:spcBef>
                <a:spcPct val="0"/>
              </a:spcBef>
              <a:spcAft>
                <a:spcPct val="0"/>
              </a:spcAft>
            </a:pPr>
            <a:r>
              <a:rPr lang="zh-CN" altLang="en-US" sz="1999" b="1" dirty="0">
                <a:cs typeface="+mn-ea"/>
              </a:rPr>
              <a:t>对每条直线段分三种情况处理：</a:t>
            </a:r>
          </a:p>
          <a:p>
            <a:pPr marL="457200" indent="-457200" fontAlgn="base">
              <a:lnSpc>
                <a:spcPct val="150000"/>
              </a:lnSpc>
              <a:spcBef>
                <a:spcPct val="0"/>
              </a:spcBef>
              <a:spcAft>
                <a:spcPct val="0"/>
              </a:spcAft>
              <a:buFont typeface="+mj-ea"/>
              <a:buAutoNum type="circleNumDbPlain"/>
            </a:pPr>
            <a:r>
              <a:rPr lang="zh-CN" altLang="en-US" sz="1999" dirty="0">
                <a:cs typeface="+mn-ea"/>
              </a:rPr>
              <a:t>若点</a:t>
            </a:r>
            <a:r>
              <a:rPr lang="en-US" altLang="zh-CN" sz="1999" dirty="0">
                <a:cs typeface="+mn-ea"/>
              </a:rPr>
              <a:t>p1</a:t>
            </a:r>
            <a:r>
              <a:rPr lang="zh-CN" altLang="en-US" sz="1999" dirty="0">
                <a:cs typeface="+mn-ea"/>
              </a:rPr>
              <a:t>和</a:t>
            </a:r>
            <a:r>
              <a:rPr lang="en-US" altLang="zh-CN" sz="1999" dirty="0">
                <a:cs typeface="+mn-ea"/>
              </a:rPr>
              <a:t>p2</a:t>
            </a:r>
            <a:r>
              <a:rPr lang="zh-CN" altLang="en-US" sz="1999" dirty="0">
                <a:cs typeface="+mn-ea"/>
              </a:rPr>
              <a:t>完全在裁剪窗口内，则保留该直线。</a:t>
            </a:r>
            <a:endParaRPr lang="en-US" altLang="zh-CN" sz="1999" dirty="0">
              <a:cs typeface="+mn-ea"/>
            </a:endParaRPr>
          </a:p>
          <a:p>
            <a:pPr marL="457200" indent="-457200" fontAlgn="base">
              <a:lnSpc>
                <a:spcPct val="150000"/>
              </a:lnSpc>
              <a:spcBef>
                <a:spcPct val="0"/>
              </a:spcBef>
              <a:spcAft>
                <a:spcPct val="0"/>
              </a:spcAft>
              <a:buFont typeface="+mj-ea"/>
              <a:buAutoNum type="circleNumDbPlain"/>
            </a:pPr>
            <a:r>
              <a:rPr lang="zh-CN" altLang="en-US" sz="1999" dirty="0">
                <a:cs typeface="+mn-ea"/>
              </a:rPr>
              <a:t>若点</a:t>
            </a:r>
            <a:r>
              <a:rPr lang="en-US" altLang="zh-CN" sz="1999" dirty="0">
                <a:cs typeface="+mn-ea"/>
              </a:rPr>
              <a:t>p1</a:t>
            </a:r>
            <a:r>
              <a:rPr lang="zh-CN" altLang="en-US" sz="1999" dirty="0">
                <a:cs typeface="+mn-ea"/>
              </a:rPr>
              <a:t>（</a:t>
            </a:r>
            <a:r>
              <a:rPr lang="en-US" altLang="zh-CN" sz="1999" dirty="0">
                <a:cs typeface="+mn-ea"/>
              </a:rPr>
              <a:t>x1,y1</a:t>
            </a:r>
            <a:r>
              <a:rPr lang="zh-CN" altLang="en-US" sz="1999" dirty="0">
                <a:cs typeface="+mn-ea"/>
              </a:rPr>
              <a:t>）和 </a:t>
            </a:r>
            <a:r>
              <a:rPr lang="en-US" altLang="zh-CN" sz="1999" dirty="0">
                <a:cs typeface="+mn-ea"/>
              </a:rPr>
              <a:t>p2( x2,y2 ) </a:t>
            </a:r>
            <a:r>
              <a:rPr lang="zh-CN" altLang="en-US" sz="1999" dirty="0">
                <a:cs typeface="+mn-ea"/>
              </a:rPr>
              <a:t>均在窗口外，且满足下列四个条件之一，就可以舍弃这条直线了。</a:t>
            </a:r>
            <a:endParaRPr lang="en-US" altLang="zh-CN" sz="1999" dirty="0">
              <a:cs typeface="+mn-ea"/>
            </a:endParaRPr>
          </a:p>
          <a:p>
            <a:pPr marL="457200" indent="-457200" fontAlgn="base">
              <a:lnSpc>
                <a:spcPct val="150000"/>
              </a:lnSpc>
              <a:spcBef>
                <a:spcPct val="0"/>
              </a:spcBef>
              <a:spcAft>
                <a:spcPct val="0"/>
              </a:spcAft>
              <a:buFont typeface="+mj-ea"/>
              <a:buAutoNum type="circleNumDbPlain"/>
            </a:pPr>
            <a:r>
              <a:rPr lang="zh-CN" altLang="en-US" sz="1999" dirty="0">
                <a:cs typeface="+mn-ea"/>
              </a:rPr>
              <a:t>如果直线段既不满足保留的条件，也不满足舍弃的条件？那么需要对直线段按交点进行分段，分段后判断直线是保留还是舍弃。（大部分直线都是这种情况）。</a:t>
            </a:r>
          </a:p>
        </p:txBody>
      </p:sp>
      <p:pic>
        <p:nvPicPr>
          <p:cNvPr id="7" name="图片 6">
            <a:extLst>
              <a:ext uri="{FF2B5EF4-FFF2-40B4-BE49-F238E27FC236}">
                <a16:creationId xmlns:a16="http://schemas.microsoft.com/office/drawing/2014/main" id="{3C1C7C91-D29B-45E9-B08C-407CF0084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3930" y="3470401"/>
            <a:ext cx="5628069" cy="2427616"/>
          </a:xfrm>
          <a:prstGeom prst="rect">
            <a:avLst/>
          </a:prstGeom>
        </p:spPr>
      </p:pic>
    </p:spTree>
    <p:extLst>
      <p:ext uri="{BB962C8B-B14F-4D97-AF65-F5344CB8AC3E}">
        <p14:creationId xmlns:p14="http://schemas.microsoft.com/office/powerpoint/2010/main" val="943713184"/>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4" name="图片 3">
            <a:extLst>
              <a:ext uri="{FF2B5EF4-FFF2-40B4-BE49-F238E27FC236}">
                <a16:creationId xmlns:a16="http://schemas.microsoft.com/office/drawing/2014/main" id="{A63A95C0-B2FF-4199-BE2A-57F8A42D7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74" y="1340768"/>
            <a:ext cx="7658890" cy="4248472"/>
          </a:xfrm>
          <a:prstGeom prst="rect">
            <a:avLst/>
          </a:prstGeom>
        </p:spPr>
      </p:pic>
    </p:spTree>
    <p:extLst>
      <p:ext uri="{BB962C8B-B14F-4D97-AF65-F5344CB8AC3E}">
        <p14:creationId xmlns:p14="http://schemas.microsoft.com/office/powerpoint/2010/main" val="406366552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4" name="图片 3">
            <a:extLst>
              <a:ext uri="{FF2B5EF4-FFF2-40B4-BE49-F238E27FC236}">
                <a16:creationId xmlns:a16="http://schemas.microsoft.com/office/drawing/2014/main" id="{5542B754-524D-455E-A1E3-6446443DB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283" y="1140462"/>
            <a:ext cx="8829434" cy="4672294"/>
          </a:xfrm>
          <a:prstGeom prst="rect">
            <a:avLst/>
          </a:prstGeom>
        </p:spPr>
      </p:pic>
    </p:spTree>
    <p:extLst>
      <p:ext uri="{BB962C8B-B14F-4D97-AF65-F5344CB8AC3E}">
        <p14:creationId xmlns:p14="http://schemas.microsoft.com/office/powerpoint/2010/main" val="59530046"/>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39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6FA05566-829A-4870-B7B8-A796FE8F1448}"/>
              </a:ext>
            </a:extLst>
          </p:cNvPr>
          <p:cNvSpPr txBox="1"/>
          <p:nvPr/>
        </p:nvSpPr>
        <p:spPr>
          <a:xfrm>
            <a:off x="191344" y="1484784"/>
            <a:ext cx="6480720" cy="873957"/>
          </a:xfrm>
          <a:prstGeom prst="rect">
            <a:avLst/>
          </a:prstGeom>
          <a:noFill/>
        </p:spPr>
        <p:txBody>
          <a:bodyPr wrap="square">
            <a:spAutoFit/>
          </a:bodyPr>
          <a:lstStyle/>
          <a:p>
            <a:pPr>
              <a:lnSpc>
                <a:spcPct val="150000"/>
              </a:lnSpc>
            </a:pPr>
            <a:r>
              <a:rPr lang="zh-CN" altLang="en-US" dirty="0"/>
              <a:t>      先求出端点 </a:t>
            </a:r>
            <a:r>
              <a:rPr lang="en-US" altLang="zh-CN" dirty="0"/>
              <a:t>p1 </a:t>
            </a:r>
            <a:r>
              <a:rPr lang="zh-CN" altLang="en-US" dirty="0"/>
              <a:t>和 </a:t>
            </a:r>
            <a:r>
              <a:rPr lang="en-US" altLang="zh-CN" dirty="0"/>
              <a:t>p2 </a:t>
            </a:r>
            <a:r>
              <a:rPr lang="zh-CN" altLang="en-US" dirty="0"/>
              <a:t>的编码 </a:t>
            </a:r>
            <a:r>
              <a:rPr lang="en-US" altLang="zh-CN" dirty="0"/>
              <a:t>code1 </a:t>
            </a:r>
            <a:r>
              <a:rPr lang="zh-CN" altLang="en-US" dirty="0"/>
              <a:t>和 </a:t>
            </a:r>
            <a:r>
              <a:rPr lang="en-US" altLang="zh-CN" dirty="0"/>
              <a:t>code2,</a:t>
            </a:r>
            <a:r>
              <a:rPr lang="zh-CN" altLang="en-US" dirty="0"/>
              <a:t>，然后进行二进制的“或”运算和“与”运算。</a:t>
            </a:r>
          </a:p>
        </p:txBody>
      </p:sp>
      <p:sp>
        <p:nvSpPr>
          <p:cNvPr id="22" name="文本框 21">
            <a:extLst>
              <a:ext uri="{FF2B5EF4-FFF2-40B4-BE49-F238E27FC236}">
                <a16:creationId xmlns:a16="http://schemas.microsoft.com/office/drawing/2014/main" id="{8DE4BA14-790A-4DB1-9BD8-BD5F5B2362BD}"/>
              </a:ext>
            </a:extLst>
          </p:cNvPr>
          <p:cNvSpPr txBox="1"/>
          <p:nvPr/>
        </p:nvSpPr>
        <p:spPr>
          <a:xfrm>
            <a:off x="260902" y="2950508"/>
            <a:ext cx="6098240" cy="2120452"/>
          </a:xfrm>
          <a:prstGeom prst="rect">
            <a:avLst/>
          </a:prstGeom>
          <a:noFill/>
        </p:spPr>
        <p:txBody>
          <a:bodyPr wrap="square">
            <a:spAutoFit/>
          </a:bodyPr>
          <a:lstStyle/>
          <a:p>
            <a:pPr marL="342900" indent="-342900">
              <a:lnSpc>
                <a:spcPct val="150000"/>
              </a:lnSpc>
              <a:buFont typeface="+mj-lt"/>
              <a:buAutoNum type="arabicPeriod"/>
            </a:pPr>
            <a:r>
              <a:rPr lang="zh-CN" altLang="en-US" dirty="0"/>
              <a:t>若 </a:t>
            </a:r>
            <a:r>
              <a:rPr lang="en-US" altLang="zh-CN" dirty="0"/>
              <a:t>code1 | code2 =0 </a:t>
            </a:r>
            <a:r>
              <a:rPr lang="zh-CN" altLang="en-US" dirty="0"/>
              <a:t>，则保留此直线段</a:t>
            </a:r>
          </a:p>
          <a:p>
            <a:pPr marL="342900" indent="-342900">
              <a:lnSpc>
                <a:spcPct val="150000"/>
              </a:lnSpc>
              <a:buFont typeface="+mj-lt"/>
              <a:buAutoNum type="arabicPeriod"/>
            </a:pPr>
            <a:r>
              <a:rPr lang="zh-CN" altLang="en-US" dirty="0"/>
              <a:t>若 </a:t>
            </a:r>
            <a:r>
              <a:rPr lang="en-US" altLang="zh-CN" dirty="0"/>
              <a:t>code1 &amp; code2 !=0 </a:t>
            </a:r>
            <a:r>
              <a:rPr lang="zh-CN" altLang="en-US" dirty="0"/>
              <a:t>，则舍弃该线段</a:t>
            </a:r>
          </a:p>
          <a:p>
            <a:pPr marL="342900" indent="-342900">
              <a:lnSpc>
                <a:spcPct val="150000"/>
              </a:lnSpc>
              <a:buFont typeface="+mj-lt"/>
              <a:buAutoNum type="arabicPeriod"/>
            </a:pPr>
            <a:r>
              <a:rPr lang="zh-CN" altLang="en-US" dirty="0"/>
              <a:t>若上述两个两条均不成立，则需求出直线段与窗口边界的交点。再在交点处把线段一分为二，再进行处理（求出端点的编码后再进行二进制运算）</a:t>
            </a:r>
          </a:p>
        </p:txBody>
      </p:sp>
      <p:pic>
        <p:nvPicPr>
          <p:cNvPr id="14" name="图片 13">
            <a:extLst>
              <a:ext uri="{FF2B5EF4-FFF2-40B4-BE49-F238E27FC236}">
                <a16:creationId xmlns:a16="http://schemas.microsoft.com/office/drawing/2014/main" id="{AF9AFD2D-8FE1-4DB6-B2D4-38C9173B6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16" y="2100786"/>
            <a:ext cx="5951984" cy="3300326"/>
          </a:xfrm>
          <a:prstGeom prst="rect">
            <a:avLst/>
          </a:prstGeom>
        </p:spPr>
      </p:pic>
    </p:spTree>
    <p:extLst>
      <p:ext uri="{BB962C8B-B14F-4D97-AF65-F5344CB8AC3E}">
        <p14:creationId xmlns:p14="http://schemas.microsoft.com/office/powerpoint/2010/main" val="2142411962"/>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二维图元的扫描转换</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9"/>
          <p:cNvSpPr txBox="1"/>
          <p:nvPr/>
        </p:nvSpPr>
        <p:spPr>
          <a:xfrm>
            <a:off x="3484513" y="4657509"/>
            <a:ext cx="2259392" cy="399956"/>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直线的扫描转换</a:t>
            </a:r>
          </a:p>
        </p:txBody>
      </p: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39" name="TextBox 39"/>
          <p:cNvSpPr txBox="1"/>
          <p:nvPr/>
        </p:nvSpPr>
        <p:spPr>
          <a:xfrm>
            <a:off x="7474430" y="4659942"/>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圆的扫描转换</a:t>
            </a:r>
          </a:p>
        </p:txBody>
      </p:sp>
      <p:sp>
        <p:nvSpPr>
          <p:cNvPr id="47" name="等腰三角形 46"/>
          <p:cNvSpPr>
            <a:spLocks noChangeAspect="1"/>
          </p:cNvSpPr>
          <p:nvPr/>
        </p:nvSpPr>
        <p:spPr>
          <a:xfrm rot="10800000" flipV="1">
            <a:off x="3484513" y="84450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632C78C3-B094-4933-A99D-7D8D8CF26E27}"/>
              </a:ext>
            </a:extLst>
          </p:cNvPr>
          <p:cNvSpPr txBox="1"/>
          <p:nvPr/>
        </p:nvSpPr>
        <p:spPr>
          <a:xfrm>
            <a:off x="3484513" y="5015665"/>
            <a:ext cx="1858201" cy="87395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基本增量算法</a:t>
            </a:r>
            <a:endParaRPr lang="en-US" altLang="zh-CN" dirty="0"/>
          </a:p>
          <a:p>
            <a:pPr marL="285750" indent="-285750">
              <a:lnSpc>
                <a:spcPct val="150000"/>
              </a:lnSpc>
              <a:buFont typeface="Arial" panose="020B0604020202020204" pitchFamily="34" charset="0"/>
              <a:buChar char="•"/>
            </a:pPr>
            <a:r>
              <a:rPr lang="zh-CN" altLang="en-US" dirty="0"/>
              <a:t>中心点算法</a:t>
            </a:r>
          </a:p>
        </p:txBody>
      </p:sp>
      <p:sp>
        <p:nvSpPr>
          <p:cNvPr id="4" name="文本框 3">
            <a:extLst>
              <a:ext uri="{FF2B5EF4-FFF2-40B4-BE49-F238E27FC236}">
                <a16:creationId xmlns:a16="http://schemas.microsoft.com/office/drawing/2014/main" id="{3F22FEEB-E09B-44A6-87FF-8F1190026BED}"/>
              </a:ext>
            </a:extLst>
          </p:cNvPr>
          <p:cNvSpPr txBox="1"/>
          <p:nvPr/>
        </p:nvSpPr>
        <p:spPr>
          <a:xfrm>
            <a:off x="7500215" y="5015665"/>
            <a:ext cx="1915909" cy="873957"/>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dirty="0"/>
              <a:t>八方向对称性</a:t>
            </a:r>
            <a:endParaRPr lang="en-US" altLang="zh-CN" dirty="0"/>
          </a:p>
          <a:p>
            <a:pPr marL="342900" indent="-342900">
              <a:lnSpc>
                <a:spcPct val="150000"/>
              </a:lnSpc>
              <a:buFont typeface="Arial" panose="020B0604020202020204" pitchFamily="34" charset="0"/>
              <a:buChar char="•"/>
            </a:pPr>
            <a:r>
              <a:rPr lang="zh-CN" altLang="en-US" dirty="0"/>
              <a:t>中点圆算法</a:t>
            </a:r>
          </a:p>
        </p:txBody>
      </p:sp>
    </p:spTree>
    <p:extLst>
      <p:ext uri="{BB962C8B-B14F-4D97-AF65-F5344CB8AC3E}">
        <p14:creationId xmlns:p14="http://schemas.microsoft.com/office/powerpoint/2010/main" val="126358643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750"/>
                            </p:stCondLst>
                            <p:childTnLst>
                              <p:par>
                                <p:cTn id="30" presetID="31"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 calcmode="lin" valueType="num">
                                      <p:cBhvr>
                                        <p:cTn id="34" dur="500" fill="hold"/>
                                        <p:tgtEl>
                                          <p:spTgt spid="36"/>
                                        </p:tgtEl>
                                        <p:attrNameLst>
                                          <p:attrName>style.rotation</p:attrName>
                                        </p:attrNameLst>
                                      </p:cBhvr>
                                      <p:tavLst>
                                        <p:tav tm="0">
                                          <p:val>
                                            <p:fltVal val="90"/>
                                          </p:val>
                                        </p:tav>
                                        <p:tav tm="100000">
                                          <p:val>
                                            <p:fltVal val="0"/>
                                          </p:val>
                                        </p:tav>
                                      </p:tavLst>
                                    </p:anim>
                                    <p:animEffect transition="in" filter="fade">
                                      <p:cBhvr>
                                        <p:cTn id="35" dur="500"/>
                                        <p:tgtEl>
                                          <p:spTgt spid="36"/>
                                        </p:tgtEl>
                                      </p:cBhvr>
                                    </p:animEffect>
                                  </p:childTnLst>
                                </p:cTn>
                              </p:par>
                            </p:childTnLst>
                          </p:cTn>
                        </p:par>
                        <p:par>
                          <p:cTn id="36" fill="hold">
                            <p:stCondLst>
                              <p:cond delay="12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2150"/>
                            </p:stCondLst>
                            <p:childTnLst>
                              <p:par>
                                <p:cTn id="45" presetID="16" presetClass="entr" presetSubtype="21"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31" grpId="0"/>
      <p:bldP spid="36"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743754378"/>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697015272"/>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405298183"/>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8517145" y="48"/>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裁剪</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2217093" y="9525"/>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4" name="矩形 53"/>
          <p:cNvSpPr>
            <a:spLocks noChangeArrowheads="1"/>
          </p:cNvSpPr>
          <p:nvPr/>
        </p:nvSpPr>
        <p:spPr bwMode="auto">
          <a:xfrm>
            <a:off x="5375920" y="9525"/>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9933475" y="72476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2" name="文本框 11">
            <a:extLst>
              <a:ext uri="{FF2B5EF4-FFF2-40B4-BE49-F238E27FC236}">
                <a16:creationId xmlns:a16="http://schemas.microsoft.com/office/drawing/2014/main" id="{39074A07-6F14-4EA8-9C7D-E9C67A72F337}"/>
              </a:ext>
            </a:extLst>
          </p:cNvPr>
          <p:cNvSpPr txBox="1"/>
          <p:nvPr/>
        </p:nvSpPr>
        <p:spPr>
          <a:xfrm>
            <a:off x="335360" y="1412776"/>
            <a:ext cx="6094476" cy="369332"/>
          </a:xfrm>
          <a:prstGeom prst="rect">
            <a:avLst/>
          </a:prstGeom>
          <a:noFill/>
        </p:spPr>
        <p:txBody>
          <a:bodyPr wrap="square">
            <a:spAutoFit/>
          </a:bodyPr>
          <a:lstStyle/>
          <a:p>
            <a:r>
              <a:rPr lang="zh-CN" altLang="en-US" dirty="0"/>
              <a:t>https://blog.csdn.net/Jurbo/article/details/74976480</a:t>
            </a:r>
          </a:p>
        </p:txBody>
      </p:sp>
    </p:spTree>
    <p:extLst>
      <p:ext uri="{BB962C8B-B14F-4D97-AF65-F5344CB8AC3E}">
        <p14:creationId xmlns:p14="http://schemas.microsoft.com/office/powerpoint/2010/main" val="4238137745"/>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7E263803-B241-481C-865F-2D8A8E175B75}"/>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BF494D56-7D62-4B54-8177-12D9753F57E2}"/>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0098EC92-3AFF-4E08-A3F8-6CFFD6EAF391}"/>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114165B9-E86A-4DDA-8DD0-D8070D3E04D1}"/>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AE7C2DFB-870E-4A06-8398-A06FBABF8C8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E095954C-9AB6-4AE1-9439-00305ACC7A8E}"/>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4EE5E02B-E340-47FA-88A1-4EF2E6935EE4}"/>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9539C953-0D68-4C8B-8F21-3C8A7A1CE6D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D97F4789-2506-4A99-BB28-386DFBAEAE4F}"/>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2B6CE473-4CD4-4455-9978-4EAE8B268169}"/>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A7868C49-0A5B-45FF-A3BD-39850FB0C9F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46447F63-4B3A-4F9F-B417-31A640B0D2FB}"/>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1099617809"/>
      </p:ext>
    </p:extLst>
  </p:cSld>
  <p:clrMapOvr>
    <a:masterClrMapping/>
  </p:clrMapOvr>
  <mc:AlternateContent xmlns:mc="http://schemas.openxmlformats.org/markup-compatibility/2006" xmlns:p14="http://schemas.microsoft.com/office/powerpoint/2010/main">
    <mc:Choice Requires="p14">
      <p:transition spd="slow" p14:dur="2000" advTm="5052"/>
    </mc:Choice>
    <mc:Fallback xmlns="">
      <p:transition spd="slow" advTm="5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12" presetClass="entr" presetSubtype="4" fill="hold" grpId="0" nodeType="withEffect">
                                  <p:stCondLst>
                                    <p:cond delay="25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p:tgtEl>
                                          <p:spTgt spid="46"/>
                                        </p:tgtEl>
                                        <p:attrNameLst>
                                          <p:attrName>ppt_y</p:attrName>
                                        </p:attrNameLst>
                                      </p:cBhvr>
                                      <p:tavLst>
                                        <p:tav tm="0">
                                          <p:val>
                                            <p:strVal val="#ppt_y+#ppt_h*1.125000"/>
                                          </p:val>
                                        </p:tav>
                                        <p:tav tm="100000">
                                          <p:val>
                                            <p:strVal val="#ppt_y"/>
                                          </p:val>
                                        </p:tav>
                                      </p:tavLst>
                                    </p:anim>
                                    <p:animEffect transition="in" filter="wipe(up)">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par>
                          <p:cTn id="44" fill="hold">
                            <p:stCondLst>
                              <p:cond delay="750"/>
                            </p:stCondLst>
                            <p:childTnLst>
                              <p:par>
                                <p:cTn id="45" presetID="31"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 calcmode="lin" valueType="num">
                                      <p:cBhvr>
                                        <p:cTn id="49" dur="500" fill="hold"/>
                                        <p:tgtEl>
                                          <p:spTgt spid="36"/>
                                        </p:tgtEl>
                                        <p:attrNameLst>
                                          <p:attrName>style.rotation</p:attrName>
                                        </p:attrNameLst>
                                      </p:cBhvr>
                                      <p:tavLst>
                                        <p:tav tm="0">
                                          <p:val>
                                            <p:fltVal val="90"/>
                                          </p:val>
                                        </p:tav>
                                        <p:tav tm="100000">
                                          <p:val>
                                            <p:fltVal val="0"/>
                                          </p:val>
                                        </p:tav>
                                      </p:tavLst>
                                    </p:anim>
                                    <p:animEffect transition="in" filter="fade">
                                      <p:cBhvr>
                                        <p:cTn id="50" dur="500"/>
                                        <p:tgtEl>
                                          <p:spTgt spid="36"/>
                                        </p:tgtEl>
                                      </p:cBhvr>
                                    </p:animEffect>
                                  </p:childTnLst>
                                </p:cTn>
                              </p:par>
                            </p:childTnLst>
                          </p:cTn>
                        </p:par>
                        <p:par>
                          <p:cTn id="51" fill="hold">
                            <p:stCondLst>
                              <p:cond delay="125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31"/>
                                        </p:tgtEl>
                                        <p:attrNameLst>
                                          <p:attrName>ppt_y</p:attrName>
                                        </p:attrNameLst>
                                      </p:cBhvr>
                                      <p:tavLst>
                                        <p:tav tm="0">
                                          <p:val>
                                            <p:strVal val="#ppt_y"/>
                                          </p:val>
                                        </p:tav>
                                        <p:tav tm="100000">
                                          <p:val>
                                            <p:strVal val="#ppt_y"/>
                                          </p:val>
                                        </p:tav>
                                      </p:tavLst>
                                    </p:anim>
                                    <p:anim calcmode="lin" valueType="num">
                                      <p:cBhvr>
                                        <p:cTn id="56"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31"/>
                                        </p:tgtEl>
                                      </p:cBhvr>
                                    </p:animEffect>
                                  </p:childTnLst>
                                </p:cTn>
                              </p:par>
                            </p:childTnLst>
                          </p:cTn>
                        </p:par>
                        <p:par>
                          <p:cTn id="59" fill="hold">
                            <p:stCondLst>
                              <p:cond delay="1900"/>
                            </p:stCondLst>
                            <p:childTnLst>
                              <p:par>
                                <p:cTn id="60" presetID="16" presetClass="entr" presetSubtype="21"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arn(inVertical)">
                                      <p:cBhvr>
                                        <p:cTn id="62" dur="500"/>
                                        <p:tgtEl>
                                          <p:spTgt spid="32"/>
                                        </p:tgtEl>
                                      </p:cBhvr>
                                    </p:animEffect>
                                  </p:childTnLst>
                                </p:cTn>
                              </p:par>
                            </p:childTnLst>
                          </p:cTn>
                        </p:par>
                        <p:par>
                          <p:cTn id="63" fill="hold">
                            <p:stCondLst>
                              <p:cond delay="240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文本框 46"/>
          <p:cNvSpPr txBox="1"/>
          <p:nvPr/>
        </p:nvSpPr>
        <p:spPr>
          <a:xfrm>
            <a:off x="551384" y="2287613"/>
            <a:ext cx="5400675" cy="2862322"/>
          </a:xfrm>
          <a:prstGeom prst="rect">
            <a:avLst/>
          </a:prstGeom>
          <a:noFill/>
        </p:spPr>
        <p:txBody>
          <a:bodyPr wrap="square" rtlCol="0">
            <a:spAutoFit/>
          </a:bodyPr>
          <a:lstStyle/>
          <a:p>
            <a:pPr indent="457200">
              <a:lnSpc>
                <a:spcPct val="125000"/>
              </a:lnSpc>
            </a:pPr>
            <a:r>
              <a:rPr lang="zh-CN" altLang="en-US" sz="1600" dirty="0">
                <a:solidFill>
                  <a:schemeClr val="bg1"/>
                </a:solidFill>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indent="457200">
              <a:lnSpc>
                <a:spcPct val="125000"/>
              </a:lnSpc>
            </a:pPr>
            <a:endParaRPr lang="zh-CN" altLang="en-US" sz="1600" dirty="0">
              <a:solidFill>
                <a:schemeClr val="bg1"/>
              </a:solidFill>
              <a:cs typeface="+mn-ea"/>
              <a:sym typeface="+mn-lt"/>
            </a:endParaRPr>
          </a:p>
        </p:txBody>
      </p:sp>
      <p:sp>
        <p:nvSpPr>
          <p:cNvPr id="48" name="文本框 47"/>
          <p:cNvSpPr txBox="1"/>
          <p:nvPr/>
        </p:nvSpPr>
        <p:spPr>
          <a:xfrm>
            <a:off x="551384" y="1690903"/>
            <a:ext cx="5544616" cy="400110"/>
          </a:xfrm>
          <a:prstGeom prst="rect">
            <a:avLst/>
          </a:prstGeom>
          <a:noFill/>
        </p:spPr>
        <p:txBody>
          <a:bodyPr wrap="square" rtlCol="0">
            <a:spAutoFit/>
          </a:bodyPr>
          <a:lstStyle/>
          <a:p>
            <a:r>
              <a:rPr lang="zh-CN" altLang="en-US" sz="2000" b="1" dirty="0">
                <a:cs typeface="+mn-ea"/>
                <a:sym typeface="+mn-lt"/>
              </a:rPr>
              <a:t>在这里输入小标题</a:t>
            </a:r>
          </a:p>
        </p:txBody>
      </p:sp>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903" y="2068435"/>
            <a:ext cx="1885438" cy="1256959"/>
          </a:xfrm>
          <a:prstGeom prst="rect">
            <a:avLst/>
          </a:prstGeom>
          <a:ln>
            <a:solidFill>
              <a:schemeClr val="bg2"/>
            </a:solidFill>
          </a:ln>
        </p:spPr>
      </p:pic>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03" y="3396495"/>
            <a:ext cx="2602472" cy="1734982"/>
          </a:xfrm>
          <a:prstGeom prst="rect">
            <a:avLst/>
          </a:prstGeom>
          <a:ln>
            <a:solidFill>
              <a:schemeClr val="bg2"/>
            </a:solidFill>
          </a:ln>
        </p:spPr>
      </p:pic>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6155" y="2068435"/>
            <a:ext cx="1693383" cy="2540076"/>
          </a:xfrm>
          <a:prstGeom prst="rect">
            <a:avLst/>
          </a:prstGeom>
          <a:ln>
            <a:solidFill>
              <a:schemeClr val="bg2"/>
            </a:solidFill>
          </a:ln>
        </p:spPr>
      </p:pic>
      <p:cxnSp>
        <p:nvCxnSpPr>
          <p:cNvPr id="4" name="直接连接符 3"/>
          <p:cNvCxnSpPr/>
          <p:nvPr/>
        </p:nvCxnSpPr>
        <p:spPr>
          <a:xfrm>
            <a:off x="6096000" y="2091013"/>
            <a:ext cx="0" cy="2575150"/>
          </a:xfrm>
          <a:prstGeom prst="line">
            <a:avLst/>
          </a:prstGeom>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405F1C3-A27C-412F-8EBF-35E814BDE2D3}"/>
              </a:ext>
            </a:extLst>
          </p:cNvPr>
          <p:cNvSpPr/>
          <p:nvPr/>
        </p:nvSpPr>
        <p:spPr>
          <a:xfrm>
            <a:off x="9202454" y="2068435"/>
            <a:ext cx="665921" cy="1246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1391701"/>
      </p:ext>
    </p:extLst>
  </p:cSld>
  <p:clrMapOvr>
    <a:masterClrMapping/>
  </p:clrMapOvr>
  <mc:AlternateContent xmlns:mc="http://schemas.openxmlformats.org/markup-compatibility/2006" xmlns:p14="http://schemas.microsoft.com/office/powerpoint/2010/main">
    <mc:Choice Requires="p14">
      <p:transition spd="slow" p14:dur="2000" advTm="5760"/>
    </mc:Choice>
    <mc:Fallback xmlns="">
      <p:transition spd="slow" advTm="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2" presetClass="entr" presetSubtype="8"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1250"/>
                            </p:stCondLst>
                            <p:childTnLst>
                              <p:par>
                                <p:cTn id="44" presetID="42"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anim calcmode="lin" valueType="num">
                                      <p:cBhvr>
                                        <p:cTn id="47" dur="500" fill="hold"/>
                                        <p:tgtEl>
                                          <p:spTgt spid="47"/>
                                        </p:tgtEl>
                                        <p:attrNameLst>
                                          <p:attrName>ppt_x</p:attrName>
                                        </p:attrNameLst>
                                      </p:cBhvr>
                                      <p:tavLst>
                                        <p:tav tm="0">
                                          <p:val>
                                            <p:strVal val="#ppt_x"/>
                                          </p:val>
                                        </p:tav>
                                        <p:tav tm="100000">
                                          <p:val>
                                            <p:strVal val="#ppt_x"/>
                                          </p:val>
                                        </p:tav>
                                      </p:tavLst>
                                    </p:anim>
                                    <p:anim calcmode="lin" valueType="num">
                                      <p:cBhvr>
                                        <p:cTn id="48" dur="500" fill="hold"/>
                                        <p:tgtEl>
                                          <p:spTgt spid="47"/>
                                        </p:tgtEl>
                                        <p:attrNameLst>
                                          <p:attrName>ppt_y</p:attrName>
                                        </p:attrNameLst>
                                      </p:cBhvr>
                                      <p:tavLst>
                                        <p:tav tm="0">
                                          <p:val>
                                            <p:strVal val="#ppt_y+.1"/>
                                          </p:val>
                                        </p:tav>
                                        <p:tav tm="100000">
                                          <p:val>
                                            <p:strVal val="#ppt_y"/>
                                          </p:val>
                                        </p:tav>
                                      </p:tavLst>
                                    </p:anim>
                                  </p:childTnLst>
                                </p:cTn>
                              </p:par>
                            </p:childTnLst>
                          </p:cTn>
                        </p:par>
                        <p:par>
                          <p:cTn id="49" fill="hold">
                            <p:stCondLst>
                              <p:cond delay="1750"/>
                            </p:stCondLst>
                            <p:childTnLst>
                              <p:par>
                                <p:cTn id="50" presetID="2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up)">
                                      <p:cBhvr>
                                        <p:cTn id="52" dur="500"/>
                                        <p:tgtEl>
                                          <p:spTgt spid="4"/>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par>
                          <p:cTn id="57" fill="hold">
                            <p:stCondLst>
                              <p:cond delay="2750"/>
                            </p:stCondLst>
                            <p:childTnLst>
                              <p:par>
                                <p:cTn id="58" presetID="10"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par>
                          <p:cTn id="61" fill="hold">
                            <p:stCondLst>
                              <p:cond delay="325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3750"/>
                            </p:stCondLst>
                            <p:childTnLst>
                              <p:par>
                                <p:cTn id="66" presetID="10" presetClass="entr" presetSubtype="0"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48"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文本框 3"/>
          <p:cNvSpPr txBox="1"/>
          <p:nvPr/>
        </p:nvSpPr>
        <p:spPr>
          <a:xfrm>
            <a:off x="261033" y="1169432"/>
            <a:ext cx="3240360" cy="584775"/>
          </a:xfrm>
          <a:prstGeom prst="rect">
            <a:avLst/>
          </a:prstGeom>
          <a:noFill/>
        </p:spPr>
        <p:txBody>
          <a:bodyPr wrap="square" rtlCol="0">
            <a:spAutoFit/>
          </a:bodyPr>
          <a:lstStyle/>
          <a:p>
            <a:r>
              <a:rPr lang="zh-CN" altLang="en-US" sz="3200" b="1" dirty="0"/>
              <a:t>点击添加标题</a:t>
            </a:r>
          </a:p>
        </p:txBody>
      </p:sp>
      <p:grpSp>
        <p:nvGrpSpPr>
          <p:cNvPr id="3" name="组合 2">
            <a:extLst>
              <a:ext uri="{FF2B5EF4-FFF2-40B4-BE49-F238E27FC236}">
                <a16:creationId xmlns:a16="http://schemas.microsoft.com/office/drawing/2014/main" id="{D20423FD-0EB8-4A9D-B4B5-96E3C11342C1}"/>
              </a:ext>
            </a:extLst>
          </p:cNvPr>
          <p:cNvGrpSpPr/>
          <p:nvPr/>
        </p:nvGrpSpPr>
        <p:grpSpPr>
          <a:xfrm>
            <a:off x="-2" y="1803432"/>
            <a:ext cx="12215408" cy="2364133"/>
            <a:chOff x="-2" y="1803432"/>
            <a:chExt cx="12215408" cy="2364133"/>
          </a:xfrm>
        </p:grpSpPr>
        <p:grpSp>
          <p:nvGrpSpPr>
            <p:cNvPr id="6" name="组合 5">
              <a:extLst>
                <a:ext uri="{FF2B5EF4-FFF2-40B4-BE49-F238E27FC236}">
                  <a16:creationId xmlns:a16="http://schemas.microsoft.com/office/drawing/2014/main" id="{D09C4F91-B3C0-46DA-84D4-63E4E473B902}"/>
                </a:ext>
              </a:extLst>
            </p:cNvPr>
            <p:cNvGrpSpPr/>
            <p:nvPr/>
          </p:nvGrpSpPr>
          <p:grpSpPr>
            <a:xfrm>
              <a:off x="-2" y="1849150"/>
              <a:ext cx="12215408" cy="2263845"/>
              <a:chOff x="-2" y="1849150"/>
              <a:chExt cx="12215408" cy="2263845"/>
            </a:xfrm>
          </p:grpSpPr>
          <p:pic>
            <p:nvPicPr>
              <p:cNvPr id="5" name="图片 4" descr="图片包含 放飞, 航空器, 运输, 飞机&#10;&#10;已生成极高可信度的说明">
                <a:extLst>
                  <a:ext uri="{FF2B5EF4-FFF2-40B4-BE49-F238E27FC236}">
                    <a16:creationId xmlns:a16="http://schemas.microsoft.com/office/drawing/2014/main" id="{19CC8197-1A71-4D74-9718-864F5C82C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49150"/>
                <a:ext cx="7392146" cy="2263845"/>
              </a:xfrm>
              <a:prstGeom prst="rect">
                <a:avLst/>
              </a:prstGeom>
            </p:spPr>
          </p:pic>
          <p:pic>
            <p:nvPicPr>
              <p:cNvPr id="30" name="图片 29" descr="图片包含 放飞, 航空器, 运输, 飞机&#10;&#10;已生成极高可信度的说明">
                <a:extLst>
                  <a:ext uri="{FF2B5EF4-FFF2-40B4-BE49-F238E27FC236}">
                    <a16:creationId xmlns:a16="http://schemas.microsoft.com/office/drawing/2014/main" id="{6D8A38E5-15D9-499E-A04E-DED2EAA87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260" y="1849150"/>
                <a:ext cx="7392146" cy="2263845"/>
              </a:xfrm>
              <a:prstGeom prst="rect">
                <a:avLst/>
              </a:prstGeom>
            </p:spPr>
          </p:pic>
        </p:grpSp>
        <p:sp>
          <p:nvSpPr>
            <p:cNvPr id="19" name="矩形 18"/>
            <p:cNvSpPr/>
            <p:nvPr/>
          </p:nvSpPr>
          <p:spPr>
            <a:xfrm flipV="1">
              <a:off x="-1" y="1803432"/>
              <a:ext cx="12192000" cy="45719"/>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flipV="1">
              <a:off x="-1" y="4121846"/>
              <a:ext cx="12192000" cy="45719"/>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Rectangle 6"/>
          <p:cNvSpPr>
            <a:spLocks noChangeArrowheads="1"/>
          </p:cNvSpPr>
          <p:nvPr/>
        </p:nvSpPr>
        <p:spPr bwMode="auto">
          <a:xfrm>
            <a:off x="261033" y="4437112"/>
            <a:ext cx="5545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
        <p:nvSpPr>
          <p:cNvPr id="29" name="Rectangle 6"/>
          <p:cNvSpPr>
            <a:spLocks noChangeArrowheads="1"/>
          </p:cNvSpPr>
          <p:nvPr/>
        </p:nvSpPr>
        <p:spPr bwMode="auto">
          <a:xfrm>
            <a:off x="6356502" y="4437112"/>
            <a:ext cx="5545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Tree>
    <p:extLst>
      <p:ext uri="{BB962C8B-B14F-4D97-AF65-F5344CB8AC3E}">
        <p14:creationId xmlns:p14="http://schemas.microsoft.com/office/powerpoint/2010/main" val="577246786"/>
      </p:ext>
    </p:extLst>
  </p:cSld>
  <p:clrMapOvr>
    <a:masterClrMapping/>
  </p:clrMapOvr>
  <mc:AlternateContent xmlns:mc="http://schemas.openxmlformats.org/markup-compatibility/2006" xmlns:p14="http://schemas.microsoft.com/office/powerpoint/2010/main">
    <mc:Choice Requires="p14">
      <p:transition spd="slow" p14:dur="2000" advTm="3925"/>
    </mc:Choice>
    <mc:Fallback xmlns="">
      <p:transition spd="slow" advTm="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2" presetClass="entr" presetSubtype="4"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par>
                          <p:cTn id="43" fill="hold">
                            <p:stCondLst>
                              <p:cond delay="1250"/>
                            </p:stCondLst>
                            <p:childTnLst>
                              <p:par>
                                <p:cTn id="44" presetID="22" presetClass="entr" presetSubtype="4"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anim calcmode="lin" valueType="num">
                                      <p:cBhvr>
                                        <p:cTn id="50" dur="500" fill="hold"/>
                                        <p:tgtEl>
                                          <p:spTgt spid="28"/>
                                        </p:tgtEl>
                                        <p:attrNameLst>
                                          <p:attrName>ppt_x</p:attrName>
                                        </p:attrNameLst>
                                      </p:cBhvr>
                                      <p:tavLst>
                                        <p:tav tm="0">
                                          <p:val>
                                            <p:strVal val="#ppt_x"/>
                                          </p:val>
                                        </p:tav>
                                        <p:tav tm="100000">
                                          <p:val>
                                            <p:strVal val="#ppt_x"/>
                                          </p:val>
                                        </p:tav>
                                      </p:tavLst>
                                    </p:anim>
                                    <p:anim calcmode="lin" valueType="num">
                                      <p:cBhvr>
                                        <p:cTn id="51" dur="5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 grpId="0"/>
      <p:bldP spid="28"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D16E6C3A-D3E8-4F0A-A991-3D0E6B792CBD}"/>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BA2A7E8C-1587-4905-8F5F-551B096412B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8DA254B6-3D7A-4F84-B642-E09047D9F777}"/>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9ABD2F23-9806-4291-9A82-C7F901EAAD02}"/>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70C55A99-8CB0-468F-960F-21CBC5CFB569}"/>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41F47AE1-209A-4B01-9219-16671A5E3F2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238765FD-2C80-4E57-A384-1548FE3F15EE}"/>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94847137-443F-4599-87C9-9A64A2A5283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728AF376-05EF-4ED3-A60E-338963E3CF0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A1DF5FE4-BEFA-409A-A779-D79B624B8DC0}"/>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6D2335E0-05BC-4BD5-8177-B50A458545F0}"/>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576A1DC5-8037-4670-9851-CA6A0F52800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279091378"/>
      </p:ext>
    </p:extLst>
  </p:cSld>
  <p:clrMapOvr>
    <a:masterClrMapping/>
  </p:clrMapOvr>
  <mc:AlternateContent xmlns:mc="http://schemas.openxmlformats.org/markup-compatibility/2006" xmlns:p14="http://schemas.microsoft.com/office/powerpoint/2010/main">
    <mc:Choice Requires="p14">
      <p:transition spd="slow" p14:dur="2000" advTm="5040"/>
    </mc:Choice>
    <mc:Fallback xmlns="">
      <p:transition spd="slow" advTm="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文本框 46"/>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grpSp>
        <p:nvGrpSpPr>
          <p:cNvPr id="4" name="组合 3"/>
          <p:cNvGrpSpPr/>
          <p:nvPr/>
        </p:nvGrpSpPr>
        <p:grpSpPr>
          <a:xfrm>
            <a:off x="522471" y="2241774"/>
            <a:ext cx="2479340" cy="3004945"/>
            <a:chOff x="522471" y="2241774"/>
            <a:chExt cx="2479340" cy="3004945"/>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71" y="2241774"/>
              <a:ext cx="2479340" cy="2479340"/>
            </a:xfrm>
            <a:prstGeom prst="rect">
              <a:avLst/>
            </a:prstGeom>
            <a:solidFill>
              <a:schemeClr val="tx1"/>
            </a:solidFill>
          </p:spPr>
        </p:pic>
        <p:sp>
          <p:nvSpPr>
            <p:cNvPr id="6" name="文本框 5"/>
            <p:cNvSpPr txBox="1"/>
            <p:nvPr/>
          </p:nvSpPr>
          <p:spPr>
            <a:xfrm>
              <a:off x="532859" y="4877387"/>
              <a:ext cx="2361807" cy="369332"/>
            </a:xfrm>
            <a:prstGeom prst="rect">
              <a:avLst/>
            </a:prstGeom>
            <a:noFill/>
          </p:spPr>
          <p:txBody>
            <a:bodyPr wrap="square" rtlCol="0">
              <a:spAutoFit/>
            </a:bodyPr>
            <a:lstStyle/>
            <a:p>
              <a:pPr algn="ctr"/>
              <a:r>
                <a:rPr lang="zh-CN" altLang="en-US" dirty="0"/>
                <a:t>我是小乖乖</a:t>
              </a:r>
            </a:p>
          </p:txBody>
        </p:sp>
      </p:grpSp>
      <p:grpSp>
        <p:nvGrpSpPr>
          <p:cNvPr id="9" name="组合 8"/>
          <p:cNvGrpSpPr/>
          <p:nvPr/>
        </p:nvGrpSpPr>
        <p:grpSpPr>
          <a:xfrm>
            <a:off x="4856329" y="2241774"/>
            <a:ext cx="2479340" cy="3004945"/>
            <a:chOff x="4856329" y="2241774"/>
            <a:chExt cx="2479340" cy="3004945"/>
          </a:xfrm>
        </p:grpSpPr>
        <p:pic>
          <p:nvPicPr>
            <p:cNvPr id="48" name="图片 47"/>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 uri="{28A0092B-C50C-407E-A947-70E740481C1C}">
                  <a14:useLocalDpi xmlns:a14="http://schemas.microsoft.com/office/drawing/2010/main" val="0"/>
                </a:ext>
              </a:extLst>
            </a:blip>
            <a:stretch>
              <a:fillRect/>
            </a:stretch>
          </p:blipFill>
          <p:spPr>
            <a:xfrm>
              <a:off x="4856329" y="2241774"/>
              <a:ext cx="2479340" cy="2479340"/>
            </a:xfrm>
            <a:prstGeom prst="rect">
              <a:avLst/>
            </a:prstGeom>
            <a:solidFill>
              <a:schemeClr val="tx1"/>
            </a:solidFill>
          </p:spPr>
        </p:pic>
        <p:sp>
          <p:nvSpPr>
            <p:cNvPr id="50" name="文本框 49"/>
            <p:cNvSpPr txBox="1"/>
            <p:nvPr/>
          </p:nvSpPr>
          <p:spPr>
            <a:xfrm>
              <a:off x="4915095" y="4877387"/>
              <a:ext cx="2361807" cy="369332"/>
            </a:xfrm>
            <a:prstGeom prst="rect">
              <a:avLst/>
            </a:prstGeom>
            <a:noFill/>
          </p:spPr>
          <p:txBody>
            <a:bodyPr wrap="square" rtlCol="0">
              <a:spAutoFit/>
            </a:bodyPr>
            <a:lstStyle/>
            <a:p>
              <a:pPr algn="ctr"/>
              <a:r>
                <a:rPr lang="zh-CN" altLang="en-US" dirty="0"/>
                <a:t>我是像素小乖</a:t>
              </a:r>
            </a:p>
          </p:txBody>
        </p:sp>
      </p:grpSp>
      <p:grpSp>
        <p:nvGrpSpPr>
          <p:cNvPr id="12" name="组合 11"/>
          <p:cNvGrpSpPr/>
          <p:nvPr/>
        </p:nvGrpSpPr>
        <p:grpSpPr>
          <a:xfrm>
            <a:off x="9103060" y="2241774"/>
            <a:ext cx="2479340" cy="3004945"/>
            <a:chOff x="9103060" y="2241774"/>
            <a:chExt cx="2479340" cy="3004945"/>
          </a:xfrm>
        </p:grpSpPr>
        <p:pic>
          <p:nvPicPr>
            <p:cNvPr id="49" name="图片 48"/>
            <p:cNvPicPr>
              <a:picLocks noChangeAspect="1"/>
            </p:cNvPicPr>
            <p:nvPr/>
          </p:nvPicPr>
          <p:blipFill>
            <a:blip r:embed="rId6">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9103060" y="2241774"/>
              <a:ext cx="2479340" cy="2479340"/>
            </a:xfrm>
            <a:prstGeom prst="rect">
              <a:avLst/>
            </a:prstGeom>
            <a:solidFill>
              <a:schemeClr val="tx1"/>
            </a:solidFill>
          </p:spPr>
        </p:pic>
        <p:sp>
          <p:nvSpPr>
            <p:cNvPr id="51" name="文本框 50"/>
            <p:cNvSpPr txBox="1"/>
            <p:nvPr/>
          </p:nvSpPr>
          <p:spPr>
            <a:xfrm>
              <a:off x="9161826" y="4877387"/>
              <a:ext cx="2361807" cy="369332"/>
            </a:xfrm>
            <a:prstGeom prst="rect">
              <a:avLst/>
            </a:prstGeom>
            <a:noFill/>
          </p:spPr>
          <p:txBody>
            <a:bodyPr wrap="square" rtlCol="0">
              <a:spAutoFit/>
            </a:bodyPr>
            <a:lstStyle/>
            <a:p>
              <a:pPr algn="ctr"/>
              <a:r>
                <a:rPr lang="zh-CN" altLang="en-US" dirty="0"/>
                <a:t>我是小黑</a:t>
              </a:r>
            </a:p>
          </p:txBody>
        </p:sp>
      </p:grpSp>
      <p:sp>
        <p:nvSpPr>
          <p:cNvPr id="52" name="Rectangle 6"/>
          <p:cNvSpPr>
            <a:spLocks noChangeArrowheads="1"/>
          </p:cNvSpPr>
          <p:nvPr/>
        </p:nvSpPr>
        <p:spPr bwMode="auto">
          <a:xfrm>
            <a:off x="532858" y="5290223"/>
            <a:ext cx="1109668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a:t>
            </a:r>
          </a:p>
        </p:txBody>
      </p:sp>
      <p:sp>
        <p:nvSpPr>
          <p:cNvPr id="53"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这一页可以用于对比三组不同的图片反正放点好看的东西就行好了版面够了。</a:t>
            </a:r>
            <a:endParaRPr lang="en-US" altLang="zh-CN" sz="1600" dirty="0">
              <a:solidFill>
                <a:schemeClr val="bg1"/>
              </a:solidFill>
              <a:latin typeface="+mn-lt"/>
              <a:ea typeface="+mn-ea"/>
              <a:cs typeface="+mn-ea"/>
              <a:sym typeface="+mn-lt"/>
            </a:endParaRPr>
          </a:p>
        </p:txBody>
      </p:sp>
      <p:sp>
        <p:nvSpPr>
          <p:cNvPr id="7" name="左弧形箭头 6"/>
          <p:cNvSpPr/>
          <p:nvPr/>
        </p:nvSpPr>
        <p:spPr>
          <a:xfrm>
            <a:off x="3773286" y="2996952"/>
            <a:ext cx="450506" cy="748966"/>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左弧形箭头 53"/>
          <p:cNvSpPr/>
          <p:nvPr/>
        </p:nvSpPr>
        <p:spPr>
          <a:xfrm flipH="1">
            <a:off x="7966239" y="2996952"/>
            <a:ext cx="450506" cy="748966"/>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89164778"/>
      </p:ext>
    </p:extLst>
  </p:cSld>
  <p:clrMapOvr>
    <a:masterClrMapping/>
  </p:clrMapOvr>
  <mc:AlternateContent xmlns:mc="http://schemas.openxmlformats.org/markup-compatibility/2006" xmlns:p14="http://schemas.microsoft.com/office/powerpoint/2010/main">
    <mc:Choice Requires="p14">
      <p:transition spd="slow" p14:dur="2000" advTm="5141"/>
    </mc:Choice>
    <mc:Fallback xmlns="">
      <p:transition spd="slow" advTm="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par>
                          <p:cTn id="42" fill="hold">
                            <p:stCondLst>
                              <p:cond delay="750"/>
                            </p:stCondLst>
                            <p:childTnLst>
                              <p:par>
                                <p:cTn id="43" presetID="42"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anim calcmode="lin" valueType="num">
                                      <p:cBhvr>
                                        <p:cTn id="46" dur="500" fill="hold"/>
                                        <p:tgtEl>
                                          <p:spTgt spid="53"/>
                                        </p:tgtEl>
                                        <p:attrNameLst>
                                          <p:attrName>ppt_x</p:attrName>
                                        </p:attrNameLst>
                                      </p:cBhvr>
                                      <p:tavLst>
                                        <p:tav tm="0">
                                          <p:val>
                                            <p:strVal val="#ppt_x"/>
                                          </p:val>
                                        </p:tav>
                                        <p:tav tm="100000">
                                          <p:val>
                                            <p:strVal val="#ppt_x"/>
                                          </p:val>
                                        </p:tav>
                                      </p:tavLst>
                                    </p:anim>
                                    <p:anim calcmode="lin" valueType="num">
                                      <p:cBhvr>
                                        <p:cTn id="47" dur="500" fill="hold"/>
                                        <p:tgtEl>
                                          <p:spTgt spid="53"/>
                                        </p:tgtEl>
                                        <p:attrNameLst>
                                          <p:attrName>ppt_y</p:attrName>
                                        </p:attrNameLst>
                                      </p:cBhvr>
                                      <p:tavLst>
                                        <p:tav tm="0">
                                          <p:val>
                                            <p:strVal val="#ppt_y+.1"/>
                                          </p:val>
                                        </p:tav>
                                        <p:tav tm="100000">
                                          <p:val>
                                            <p:strVal val="#ppt_y"/>
                                          </p:val>
                                        </p:tav>
                                      </p:tavLst>
                                    </p:anim>
                                  </p:childTnLst>
                                </p:cTn>
                              </p:par>
                            </p:childTnLst>
                          </p:cTn>
                        </p:par>
                        <p:par>
                          <p:cTn id="48" fill="hold">
                            <p:stCondLst>
                              <p:cond delay="1250"/>
                            </p:stCondLst>
                            <p:childTnLst>
                              <p:par>
                                <p:cTn id="49" presetID="22" presetClass="entr" presetSubtype="8"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par>
                                <p:cTn id="55" presetID="22" presetClass="entr" presetSubtype="8"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left)">
                                      <p:cBhvr>
                                        <p:cTn id="60" dur="500"/>
                                        <p:tgtEl>
                                          <p:spTgt spid="54"/>
                                        </p:tgtEl>
                                      </p:cBhvr>
                                    </p:animEffect>
                                  </p:childTnLst>
                                </p:cTn>
                              </p:par>
                              <p:par>
                                <p:cTn id="61" presetID="22" presetClass="entr" presetSubtype="8"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1750"/>
                            </p:stCondLst>
                            <p:childTnLst>
                              <p:par>
                                <p:cTn id="65" presetID="42" presetClass="entr" presetSubtype="0" fill="hold" grpId="0"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anim calcmode="lin" valueType="num">
                                      <p:cBhvr>
                                        <p:cTn id="68" dur="500" fill="hold"/>
                                        <p:tgtEl>
                                          <p:spTgt spid="52"/>
                                        </p:tgtEl>
                                        <p:attrNameLst>
                                          <p:attrName>ppt_x</p:attrName>
                                        </p:attrNameLst>
                                      </p:cBhvr>
                                      <p:tavLst>
                                        <p:tav tm="0">
                                          <p:val>
                                            <p:strVal val="#ppt_x"/>
                                          </p:val>
                                        </p:tav>
                                        <p:tav tm="100000">
                                          <p:val>
                                            <p:strVal val="#ppt_x"/>
                                          </p:val>
                                        </p:tav>
                                      </p:tavLst>
                                    </p:anim>
                                    <p:anim calcmode="lin" valueType="num">
                                      <p:cBhvr>
                                        <p:cTn id="6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52" grpId="0"/>
      <p:bldP spid="53" grpId="0"/>
      <p:bldP spid="7"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49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58" name="组合 57"/>
          <p:cNvGrpSpPr/>
          <p:nvPr/>
        </p:nvGrpSpPr>
        <p:grpSpPr>
          <a:xfrm rot="2734892">
            <a:off x="4065843" y="1560646"/>
            <a:ext cx="4060312" cy="4060312"/>
            <a:chOff x="3621344" y="1881950"/>
            <a:chExt cx="4060312" cy="4060312"/>
          </a:xfrm>
        </p:grpSpPr>
        <p:sp>
          <p:nvSpPr>
            <p:cNvPr id="59" name="空心弧 58"/>
            <p:cNvSpPr/>
            <p:nvPr/>
          </p:nvSpPr>
          <p:spPr>
            <a:xfrm>
              <a:off x="4088786" y="2349392"/>
              <a:ext cx="3125428" cy="3125428"/>
            </a:xfrm>
            <a:prstGeom prst="blockArc">
              <a:avLst>
                <a:gd name="adj1" fmla="val 10800000"/>
                <a:gd name="adj2" fmla="val 16200000"/>
                <a:gd name="adj3" fmla="val 4642"/>
              </a:avLst>
            </a:prstGeom>
            <a:solidFill>
              <a:srgbClr val="7F7F7F"/>
            </a:solidFill>
            <a:ln>
              <a:noFill/>
            </a:ln>
            <a:effectLst/>
          </p:spPr>
        </p:sp>
        <p:sp>
          <p:nvSpPr>
            <p:cNvPr id="60" name="空心弧 59"/>
            <p:cNvSpPr/>
            <p:nvPr/>
          </p:nvSpPr>
          <p:spPr>
            <a:xfrm>
              <a:off x="4088786" y="2349392"/>
              <a:ext cx="3125428" cy="3125428"/>
            </a:xfrm>
            <a:prstGeom prst="blockArc">
              <a:avLst>
                <a:gd name="adj1" fmla="val 5400000"/>
                <a:gd name="adj2" fmla="val 10800000"/>
                <a:gd name="adj3" fmla="val 4642"/>
              </a:avLst>
            </a:prstGeom>
            <a:solidFill>
              <a:srgbClr val="7F7F7F"/>
            </a:solidFill>
            <a:ln>
              <a:noFill/>
            </a:ln>
            <a:effectLst/>
          </p:spPr>
        </p:sp>
        <p:sp>
          <p:nvSpPr>
            <p:cNvPr id="61" name="空心弧 60"/>
            <p:cNvSpPr/>
            <p:nvPr/>
          </p:nvSpPr>
          <p:spPr>
            <a:xfrm>
              <a:off x="4088786" y="2349392"/>
              <a:ext cx="3125428" cy="3125428"/>
            </a:xfrm>
            <a:prstGeom prst="blockArc">
              <a:avLst>
                <a:gd name="adj1" fmla="val 0"/>
                <a:gd name="adj2" fmla="val 5400000"/>
                <a:gd name="adj3" fmla="val 4642"/>
              </a:avLst>
            </a:prstGeom>
            <a:solidFill>
              <a:srgbClr val="7F7F7F"/>
            </a:solidFill>
            <a:ln>
              <a:noFill/>
            </a:ln>
            <a:effectLst/>
          </p:spPr>
        </p:sp>
        <p:sp>
          <p:nvSpPr>
            <p:cNvPr id="62" name="空心弧 61"/>
            <p:cNvSpPr/>
            <p:nvPr/>
          </p:nvSpPr>
          <p:spPr>
            <a:xfrm>
              <a:off x="4088786" y="2349392"/>
              <a:ext cx="3125428" cy="3125428"/>
            </a:xfrm>
            <a:prstGeom prst="blockArc">
              <a:avLst>
                <a:gd name="adj1" fmla="val 16200000"/>
                <a:gd name="adj2" fmla="val 0"/>
                <a:gd name="adj3" fmla="val 4642"/>
              </a:avLst>
            </a:prstGeom>
            <a:solidFill>
              <a:sysClr val="window" lastClr="CCE8CF">
                <a:lumMod val="50000"/>
              </a:sysClr>
            </a:solidFill>
            <a:ln>
              <a:noFill/>
            </a:ln>
            <a:effectLst/>
          </p:spPr>
        </p:sp>
        <p:grpSp>
          <p:nvGrpSpPr>
            <p:cNvPr id="63" name="组合 62"/>
            <p:cNvGrpSpPr/>
            <p:nvPr/>
          </p:nvGrpSpPr>
          <p:grpSpPr>
            <a:xfrm>
              <a:off x="5147792" y="4934845"/>
              <a:ext cx="1007417" cy="1007417"/>
              <a:chOff x="5147792" y="4934845"/>
              <a:chExt cx="1007417" cy="1007417"/>
            </a:xfrm>
          </p:grpSpPr>
          <p:sp>
            <p:nvSpPr>
              <p:cNvPr id="88" name="任意多边形 87"/>
              <p:cNvSpPr/>
              <p:nvPr/>
            </p:nvSpPr>
            <p:spPr>
              <a:xfrm>
                <a:off x="5147792" y="4934845"/>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CCE8C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9" name="Group 4"/>
              <p:cNvGrpSpPr>
                <a:grpSpLocks noChangeAspect="1"/>
              </p:cNvGrpSpPr>
              <p:nvPr/>
            </p:nvGrpSpPr>
            <p:grpSpPr bwMode="auto">
              <a:xfrm>
                <a:off x="5418313" y="5176357"/>
                <a:ext cx="466374" cy="524392"/>
                <a:chOff x="3313" y="3205"/>
                <a:chExt cx="418" cy="470"/>
              </a:xfrm>
              <a:solidFill>
                <a:sysClr val="window" lastClr="CCE8CF"/>
              </a:solidFill>
            </p:grpSpPr>
            <p:sp>
              <p:nvSpPr>
                <p:cNvPr id="90" name="Freeform 5"/>
                <p:cNvSpPr>
                  <a:spLocks/>
                </p:cNvSpPr>
                <p:nvPr/>
              </p:nvSpPr>
              <p:spPr bwMode="auto">
                <a:xfrm>
                  <a:off x="3392" y="3507"/>
                  <a:ext cx="206" cy="12"/>
                </a:xfrm>
                <a:custGeom>
                  <a:avLst/>
                  <a:gdLst>
                    <a:gd name="T0" fmla="*/ 84 w 86"/>
                    <a:gd name="T1" fmla="*/ 0 h 5"/>
                    <a:gd name="T2" fmla="*/ 3 w 86"/>
                    <a:gd name="T3" fmla="*/ 0 h 5"/>
                    <a:gd name="T4" fmla="*/ 0 w 86"/>
                    <a:gd name="T5" fmla="*/ 3 h 5"/>
                    <a:gd name="T6" fmla="*/ 3 w 86"/>
                    <a:gd name="T7" fmla="*/ 5 h 5"/>
                    <a:gd name="T8" fmla="*/ 84 w 86"/>
                    <a:gd name="T9" fmla="*/ 5 h 5"/>
                    <a:gd name="T10" fmla="*/ 86 w 86"/>
                    <a:gd name="T11" fmla="*/ 3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1" name="Freeform 6"/>
                <p:cNvSpPr>
                  <a:spLocks/>
                </p:cNvSpPr>
                <p:nvPr/>
              </p:nvSpPr>
              <p:spPr bwMode="auto">
                <a:xfrm>
                  <a:off x="3392" y="3442"/>
                  <a:ext cx="206"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2" name="Freeform 7"/>
                <p:cNvSpPr>
                  <a:spLocks/>
                </p:cNvSpPr>
                <p:nvPr/>
              </p:nvSpPr>
              <p:spPr bwMode="auto">
                <a:xfrm>
                  <a:off x="3392" y="3375"/>
                  <a:ext cx="206" cy="14"/>
                </a:xfrm>
                <a:custGeom>
                  <a:avLst/>
                  <a:gdLst>
                    <a:gd name="T0" fmla="*/ 84 w 86"/>
                    <a:gd name="T1" fmla="*/ 0 h 6"/>
                    <a:gd name="T2" fmla="*/ 3 w 86"/>
                    <a:gd name="T3" fmla="*/ 0 h 6"/>
                    <a:gd name="T4" fmla="*/ 0 w 86"/>
                    <a:gd name="T5" fmla="*/ 3 h 6"/>
                    <a:gd name="T6" fmla="*/ 3 w 86"/>
                    <a:gd name="T7" fmla="*/ 6 h 6"/>
                    <a:gd name="T8" fmla="*/ 84 w 86"/>
                    <a:gd name="T9" fmla="*/ 6 h 6"/>
                    <a:gd name="T10" fmla="*/ 86 w 86"/>
                    <a:gd name="T11" fmla="*/ 3 h 6"/>
                    <a:gd name="T12" fmla="*/ 84 w 8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93" name="Freeform 8"/>
                <p:cNvSpPr>
                  <a:spLocks noEditPoints="1"/>
                </p:cNvSpPr>
                <p:nvPr/>
              </p:nvSpPr>
              <p:spPr bwMode="auto">
                <a:xfrm>
                  <a:off x="3313" y="3205"/>
                  <a:ext cx="418" cy="470"/>
                </a:xfrm>
                <a:custGeom>
                  <a:avLst/>
                  <a:gdLst>
                    <a:gd name="T0" fmla="*/ 174 w 174"/>
                    <a:gd name="T1" fmla="*/ 25 h 196"/>
                    <a:gd name="T2" fmla="*/ 149 w 174"/>
                    <a:gd name="T3" fmla="*/ 0 h 196"/>
                    <a:gd name="T4" fmla="*/ 25 w 174"/>
                    <a:gd name="T5" fmla="*/ 0 h 196"/>
                    <a:gd name="T6" fmla="*/ 25 w 174"/>
                    <a:gd name="T7" fmla="*/ 0 h 196"/>
                    <a:gd name="T8" fmla="*/ 25 w 174"/>
                    <a:gd name="T9" fmla="*/ 0 h 196"/>
                    <a:gd name="T10" fmla="*/ 0 w 174"/>
                    <a:gd name="T11" fmla="*/ 25 h 196"/>
                    <a:gd name="T12" fmla="*/ 0 w 174"/>
                    <a:gd name="T13" fmla="*/ 169 h 196"/>
                    <a:gd name="T14" fmla="*/ 2 w 174"/>
                    <a:gd name="T15" fmla="*/ 174 h 196"/>
                    <a:gd name="T16" fmla="*/ 22 w 174"/>
                    <a:gd name="T17" fmla="*/ 193 h 196"/>
                    <a:gd name="T18" fmla="*/ 31 w 174"/>
                    <a:gd name="T19" fmla="*/ 193 h 196"/>
                    <a:gd name="T20" fmla="*/ 52 w 174"/>
                    <a:gd name="T21" fmla="*/ 173 h 196"/>
                    <a:gd name="T22" fmla="*/ 73 w 174"/>
                    <a:gd name="T23" fmla="*/ 194 h 196"/>
                    <a:gd name="T24" fmla="*/ 82 w 174"/>
                    <a:gd name="T25" fmla="*/ 194 h 196"/>
                    <a:gd name="T26" fmla="*/ 104 w 174"/>
                    <a:gd name="T27" fmla="*/ 173 h 196"/>
                    <a:gd name="T28" fmla="*/ 125 w 174"/>
                    <a:gd name="T29" fmla="*/ 194 h 196"/>
                    <a:gd name="T30" fmla="*/ 130 w 174"/>
                    <a:gd name="T31" fmla="*/ 196 h 196"/>
                    <a:gd name="T32" fmla="*/ 134 w 174"/>
                    <a:gd name="T33" fmla="*/ 194 h 196"/>
                    <a:gd name="T34" fmla="*/ 153 w 174"/>
                    <a:gd name="T35" fmla="*/ 175 h 196"/>
                    <a:gd name="T36" fmla="*/ 155 w 174"/>
                    <a:gd name="T37" fmla="*/ 170 h 196"/>
                    <a:gd name="T38" fmla="*/ 155 w 174"/>
                    <a:gd name="T39" fmla="*/ 49 h 196"/>
                    <a:gd name="T40" fmla="*/ 174 w 174"/>
                    <a:gd name="T41" fmla="*/ 25 h 196"/>
                    <a:gd name="T42" fmla="*/ 130 w 174"/>
                    <a:gd name="T43" fmla="*/ 180 h 196"/>
                    <a:gd name="T44" fmla="*/ 108 w 174"/>
                    <a:gd name="T45" fmla="*/ 159 h 196"/>
                    <a:gd name="T46" fmla="*/ 99 w 174"/>
                    <a:gd name="T47" fmla="*/ 159 h 196"/>
                    <a:gd name="T48" fmla="*/ 78 w 174"/>
                    <a:gd name="T49" fmla="*/ 180 h 196"/>
                    <a:gd name="T50" fmla="*/ 57 w 174"/>
                    <a:gd name="T51" fmla="*/ 159 h 196"/>
                    <a:gd name="T52" fmla="*/ 47 w 174"/>
                    <a:gd name="T53" fmla="*/ 159 h 196"/>
                    <a:gd name="T54" fmla="*/ 27 w 174"/>
                    <a:gd name="T55" fmla="*/ 179 h 196"/>
                    <a:gd name="T56" fmla="*/ 13 w 174"/>
                    <a:gd name="T57" fmla="*/ 166 h 196"/>
                    <a:gd name="T58" fmla="*/ 13 w 174"/>
                    <a:gd name="T59" fmla="*/ 25 h 196"/>
                    <a:gd name="T60" fmla="*/ 25 w 174"/>
                    <a:gd name="T61" fmla="*/ 14 h 196"/>
                    <a:gd name="T62" fmla="*/ 25 w 174"/>
                    <a:gd name="T63" fmla="*/ 14 h 196"/>
                    <a:gd name="T64" fmla="*/ 25 w 174"/>
                    <a:gd name="T65" fmla="*/ 14 h 196"/>
                    <a:gd name="T66" fmla="*/ 25 w 174"/>
                    <a:gd name="T67" fmla="*/ 14 h 196"/>
                    <a:gd name="T68" fmla="*/ 37 w 174"/>
                    <a:gd name="T69" fmla="*/ 25 h 196"/>
                    <a:gd name="T70" fmla="*/ 25 w 174"/>
                    <a:gd name="T71" fmla="*/ 36 h 196"/>
                    <a:gd name="T72" fmla="*/ 18 w 174"/>
                    <a:gd name="T73" fmla="*/ 43 h 196"/>
                    <a:gd name="T74" fmla="*/ 25 w 174"/>
                    <a:gd name="T75" fmla="*/ 50 h 196"/>
                    <a:gd name="T76" fmla="*/ 142 w 174"/>
                    <a:gd name="T77" fmla="*/ 50 h 196"/>
                    <a:gd name="T78" fmla="*/ 142 w 174"/>
                    <a:gd name="T79" fmla="*/ 168 h 196"/>
                    <a:gd name="T80" fmla="*/ 130 w 174"/>
                    <a:gd name="T81" fmla="*/ 180 h 196"/>
                    <a:gd name="T82" fmla="*/ 149 w 174"/>
                    <a:gd name="T83" fmla="*/ 36 h 196"/>
                    <a:gd name="T84" fmla="*/ 47 w 174"/>
                    <a:gd name="T85" fmla="*/ 36 h 196"/>
                    <a:gd name="T86" fmla="*/ 50 w 174"/>
                    <a:gd name="T87" fmla="*/ 25 h 196"/>
                    <a:gd name="T88" fmla="*/ 47 w 174"/>
                    <a:gd name="T89" fmla="*/ 14 h 196"/>
                    <a:gd name="T90" fmla="*/ 149 w 174"/>
                    <a:gd name="T91" fmla="*/ 14 h 196"/>
                    <a:gd name="T92" fmla="*/ 161 w 174"/>
                    <a:gd name="T93" fmla="*/ 25 h 196"/>
                    <a:gd name="T94" fmla="*/ 149 w 174"/>
                    <a:gd name="T95" fmla="*/ 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4" name="组合 63"/>
            <p:cNvGrpSpPr/>
            <p:nvPr/>
          </p:nvGrpSpPr>
          <p:grpSpPr>
            <a:xfrm>
              <a:off x="3621344" y="3408398"/>
              <a:ext cx="1007417" cy="1007417"/>
              <a:chOff x="3621344" y="3408398"/>
              <a:chExt cx="1007417" cy="1007417"/>
            </a:xfrm>
          </p:grpSpPr>
          <p:sp>
            <p:nvSpPr>
              <p:cNvPr id="81" name="任意多边形 80"/>
              <p:cNvSpPr/>
              <p:nvPr/>
            </p:nvSpPr>
            <p:spPr>
              <a:xfrm>
                <a:off x="3621344"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CCE8C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82" name="Group 11"/>
              <p:cNvGrpSpPr>
                <a:grpSpLocks noChangeAspect="1"/>
              </p:cNvGrpSpPr>
              <p:nvPr/>
            </p:nvGrpSpPr>
            <p:grpSpPr bwMode="auto">
              <a:xfrm>
                <a:off x="3916411" y="3654075"/>
                <a:ext cx="417282" cy="524392"/>
                <a:chOff x="2398" y="2256"/>
                <a:chExt cx="374" cy="470"/>
              </a:xfrm>
              <a:solidFill>
                <a:sysClr val="window" lastClr="CCE8CF"/>
              </a:solidFill>
            </p:grpSpPr>
            <p:sp>
              <p:nvSpPr>
                <p:cNvPr id="83" name="Freeform 12"/>
                <p:cNvSpPr>
                  <a:spLocks/>
                </p:cNvSpPr>
                <p:nvPr/>
              </p:nvSpPr>
              <p:spPr bwMode="auto">
                <a:xfrm>
                  <a:off x="2478" y="2558"/>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4" name="Freeform 13"/>
                <p:cNvSpPr>
                  <a:spLocks/>
                </p:cNvSpPr>
                <p:nvPr/>
              </p:nvSpPr>
              <p:spPr bwMode="auto">
                <a:xfrm>
                  <a:off x="2478" y="2505"/>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5" name="Freeform 14"/>
                <p:cNvSpPr>
                  <a:spLocks/>
                </p:cNvSpPr>
                <p:nvPr/>
              </p:nvSpPr>
              <p:spPr bwMode="auto">
                <a:xfrm>
                  <a:off x="2478" y="2452"/>
                  <a:ext cx="207" cy="12"/>
                </a:xfrm>
                <a:custGeom>
                  <a:avLst/>
                  <a:gdLst>
                    <a:gd name="T0" fmla="*/ 83 w 86"/>
                    <a:gd name="T1" fmla="*/ 0 h 5"/>
                    <a:gd name="T2" fmla="*/ 2 w 86"/>
                    <a:gd name="T3" fmla="*/ 0 h 5"/>
                    <a:gd name="T4" fmla="*/ 0 w 86"/>
                    <a:gd name="T5" fmla="*/ 3 h 5"/>
                    <a:gd name="T6" fmla="*/ 2 w 86"/>
                    <a:gd name="T7" fmla="*/ 5 h 5"/>
                    <a:gd name="T8" fmla="*/ 83 w 86"/>
                    <a:gd name="T9" fmla="*/ 5 h 5"/>
                    <a:gd name="T10" fmla="*/ 86 w 86"/>
                    <a:gd name="T11" fmla="*/ 3 h 5"/>
                    <a:gd name="T12" fmla="*/ 83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3" y="0"/>
                      </a:moveTo>
                      <a:cubicBezTo>
                        <a:pt x="2" y="0"/>
                        <a:pt x="2" y="0"/>
                        <a:pt x="2" y="0"/>
                      </a:cubicBezTo>
                      <a:cubicBezTo>
                        <a:pt x="1" y="0"/>
                        <a:pt x="0" y="1"/>
                        <a:pt x="0" y="3"/>
                      </a:cubicBezTo>
                      <a:cubicBezTo>
                        <a:pt x="0" y="4"/>
                        <a:pt x="1" y="5"/>
                        <a:pt x="2" y="5"/>
                      </a:cubicBezTo>
                      <a:cubicBezTo>
                        <a:pt x="83" y="5"/>
                        <a:pt x="83" y="5"/>
                        <a:pt x="83" y="5"/>
                      </a:cubicBezTo>
                      <a:cubicBezTo>
                        <a:pt x="85" y="5"/>
                        <a:pt x="86" y="4"/>
                        <a:pt x="86" y="3"/>
                      </a:cubicBezTo>
                      <a:cubicBezTo>
                        <a:pt x="86"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6" name="Freeform 15"/>
                <p:cNvSpPr>
                  <a:spLocks/>
                </p:cNvSpPr>
                <p:nvPr/>
              </p:nvSpPr>
              <p:spPr bwMode="auto">
                <a:xfrm>
                  <a:off x="2478" y="2402"/>
                  <a:ext cx="101" cy="12"/>
                </a:xfrm>
                <a:custGeom>
                  <a:avLst/>
                  <a:gdLst>
                    <a:gd name="T0" fmla="*/ 2 w 42"/>
                    <a:gd name="T1" fmla="*/ 5 h 5"/>
                    <a:gd name="T2" fmla="*/ 39 w 42"/>
                    <a:gd name="T3" fmla="*/ 5 h 5"/>
                    <a:gd name="T4" fmla="*/ 42 w 42"/>
                    <a:gd name="T5" fmla="*/ 2 h 5"/>
                    <a:gd name="T6" fmla="*/ 39 w 42"/>
                    <a:gd name="T7" fmla="*/ 0 h 5"/>
                    <a:gd name="T8" fmla="*/ 2 w 42"/>
                    <a:gd name="T9" fmla="*/ 0 h 5"/>
                    <a:gd name="T10" fmla="*/ 0 w 42"/>
                    <a:gd name="T11" fmla="*/ 2 h 5"/>
                    <a:gd name="T12" fmla="*/ 2 w 4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2" h="5">
                      <a:moveTo>
                        <a:pt x="2" y="5"/>
                      </a:moveTo>
                      <a:cubicBezTo>
                        <a:pt x="39" y="5"/>
                        <a:pt x="39" y="5"/>
                        <a:pt x="39" y="5"/>
                      </a:cubicBezTo>
                      <a:cubicBezTo>
                        <a:pt x="41" y="5"/>
                        <a:pt x="42" y="4"/>
                        <a:pt x="42" y="2"/>
                      </a:cubicBezTo>
                      <a:cubicBezTo>
                        <a:pt x="42" y="1"/>
                        <a:pt x="41" y="0"/>
                        <a:pt x="39"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7" name="Freeform 16"/>
                <p:cNvSpPr>
                  <a:spLocks noEditPoints="1"/>
                </p:cNvSpPr>
                <p:nvPr/>
              </p:nvSpPr>
              <p:spPr bwMode="auto">
                <a:xfrm>
                  <a:off x="2398" y="2256"/>
                  <a:ext cx="374" cy="470"/>
                </a:xfrm>
                <a:custGeom>
                  <a:avLst/>
                  <a:gdLst>
                    <a:gd name="T0" fmla="*/ 153 w 155"/>
                    <a:gd name="T1" fmla="*/ 31 h 196"/>
                    <a:gd name="T2" fmla="*/ 125 w 155"/>
                    <a:gd name="T3" fmla="*/ 2 h 196"/>
                    <a:gd name="T4" fmla="*/ 120 w 155"/>
                    <a:gd name="T5" fmla="*/ 0 h 196"/>
                    <a:gd name="T6" fmla="*/ 6 w 155"/>
                    <a:gd name="T7" fmla="*/ 0 h 196"/>
                    <a:gd name="T8" fmla="*/ 0 w 155"/>
                    <a:gd name="T9" fmla="*/ 7 h 196"/>
                    <a:gd name="T10" fmla="*/ 0 w 155"/>
                    <a:gd name="T11" fmla="*/ 169 h 196"/>
                    <a:gd name="T12" fmla="*/ 2 w 155"/>
                    <a:gd name="T13" fmla="*/ 174 h 196"/>
                    <a:gd name="T14" fmla="*/ 22 w 155"/>
                    <a:gd name="T15" fmla="*/ 193 h 196"/>
                    <a:gd name="T16" fmla="*/ 31 w 155"/>
                    <a:gd name="T17" fmla="*/ 193 h 196"/>
                    <a:gd name="T18" fmla="*/ 52 w 155"/>
                    <a:gd name="T19" fmla="*/ 173 h 196"/>
                    <a:gd name="T20" fmla="*/ 73 w 155"/>
                    <a:gd name="T21" fmla="*/ 194 h 196"/>
                    <a:gd name="T22" fmla="*/ 82 w 155"/>
                    <a:gd name="T23" fmla="*/ 194 h 196"/>
                    <a:gd name="T24" fmla="*/ 103 w 155"/>
                    <a:gd name="T25" fmla="*/ 173 h 196"/>
                    <a:gd name="T26" fmla="*/ 125 w 155"/>
                    <a:gd name="T27" fmla="*/ 194 h 196"/>
                    <a:gd name="T28" fmla="*/ 129 w 155"/>
                    <a:gd name="T29" fmla="*/ 196 h 196"/>
                    <a:gd name="T30" fmla="*/ 134 w 155"/>
                    <a:gd name="T31" fmla="*/ 194 h 196"/>
                    <a:gd name="T32" fmla="*/ 153 w 155"/>
                    <a:gd name="T33" fmla="*/ 175 h 196"/>
                    <a:gd name="T34" fmla="*/ 155 w 155"/>
                    <a:gd name="T35" fmla="*/ 170 h 196"/>
                    <a:gd name="T36" fmla="*/ 155 w 155"/>
                    <a:gd name="T37" fmla="*/ 35 h 196"/>
                    <a:gd name="T38" fmla="*/ 153 w 155"/>
                    <a:gd name="T39" fmla="*/ 31 h 196"/>
                    <a:gd name="T40" fmla="*/ 129 w 155"/>
                    <a:gd name="T41" fmla="*/ 180 h 196"/>
                    <a:gd name="T42" fmla="*/ 108 w 155"/>
                    <a:gd name="T43" fmla="*/ 159 h 196"/>
                    <a:gd name="T44" fmla="*/ 99 w 155"/>
                    <a:gd name="T45" fmla="*/ 159 h 196"/>
                    <a:gd name="T46" fmla="*/ 77 w 155"/>
                    <a:gd name="T47" fmla="*/ 180 h 196"/>
                    <a:gd name="T48" fmla="*/ 56 w 155"/>
                    <a:gd name="T49" fmla="*/ 159 h 196"/>
                    <a:gd name="T50" fmla="*/ 52 w 155"/>
                    <a:gd name="T51" fmla="*/ 157 h 196"/>
                    <a:gd name="T52" fmla="*/ 47 w 155"/>
                    <a:gd name="T53" fmla="*/ 159 h 196"/>
                    <a:gd name="T54" fmla="*/ 26 w 155"/>
                    <a:gd name="T55" fmla="*/ 179 h 196"/>
                    <a:gd name="T56" fmla="*/ 13 w 155"/>
                    <a:gd name="T57" fmla="*/ 166 h 196"/>
                    <a:gd name="T58" fmla="*/ 13 w 155"/>
                    <a:gd name="T59" fmla="*/ 14 h 196"/>
                    <a:gd name="T60" fmla="*/ 116 w 155"/>
                    <a:gd name="T61" fmla="*/ 14 h 196"/>
                    <a:gd name="T62" fmla="*/ 116 w 155"/>
                    <a:gd name="T63" fmla="*/ 35 h 196"/>
                    <a:gd name="T64" fmla="*/ 120 w 155"/>
                    <a:gd name="T65" fmla="*/ 39 h 196"/>
                    <a:gd name="T66" fmla="*/ 142 w 155"/>
                    <a:gd name="T67" fmla="*/ 39 h 196"/>
                    <a:gd name="T68" fmla="*/ 142 w 155"/>
                    <a:gd name="T69" fmla="*/ 168 h 196"/>
                    <a:gd name="T70" fmla="*/ 129 w 155"/>
                    <a:gd name="T71" fmla="*/ 18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 h="196">
                      <a:moveTo>
                        <a:pt x="153" y="31"/>
                      </a:moveTo>
                      <a:cubicBezTo>
                        <a:pt x="125" y="2"/>
                        <a:pt x="125" y="2"/>
                        <a:pt x="125" y="2"/>
                      </a:cubicBezTo>
                      <a:cubicBezTo>
                        <a:pt x="123" y="1"/>
                        <a:pt x="122" y="0"/>
                        <a:pt x="120" y="0"/>
                      </a:cubicBezTo>
                      <a:cubicBezTo>
                        <a:pt x="6" y="0"/>
                        <a:pt x="6" y="0"/>
                        <a:pt x="6" y="0"/>
                      </a:cubicBezTo>
                      <a:cubicBezTo>
                        <a:pt x="3" y="0"/>
                        <a:pt x="0" y="3"/>
                        <a:pt x="0" y="7"/>
                      </a:cubicBezTo>
                      <a:cubicBezTo>
                        <a:pt x="0" y="169"/>
                        <a:pt x="0" y="169"/>
                        <a:pt x="0" y="169"/>
                      </a:cubicBezTo>
                      <a:cubicBezTo>
                        <a:pt x="0" y="171"/>
                        <a:pt x="0" y="172"/>
                        <a:pt x="2" y="174"/>
                      </a:cubicBezTo>
                      <a:cubicBezTo>
                        <a:pt x="22" y="193"/>
                        <a:pt x="22" y="193"/>
                        <a:pt x="22" y="193"/>
                      </a:cubicBezTo>
                      <a:cubicBezTo>
                        <a:pt x="24" y="196"/>
                        <a:pt x="28" y="196"/>
                        <a:pt x="31" y="193"/>
                      </a:cubicBezTo>
                      <a:cubicBezTo>
                        <a:pt x="52" y="173"/>
                        <a:pt x="52" y="173"/>
                        <a:pt x="52" y="173"/>
                      </a:cubicBezTo>
                      <a:cubicBezTo>
                        <a:pt x="73" y="194"/>
                        <a:pt x="73" y="194"/>
                        <a:pt x="73" y="194"/>
                      </a:cubicBezTo>
                      <a:cubicBezTo>
                        <a:pt x="75" y="196"/>
                        <a:pt x="80" y="196"/>
                        <a:pt x="82" y="194"/>
                      </a:cubicBezTo>
                      <a:cubicBezTo>
                        <a:pt x="103" y="173"/>
                        <a:pt x="103" y="173"/>
                        <a:pt x="103" y="173"/>
                      </a:cubicBezTo>
                      <a:cubicBezTo>
                        <a:pt x="125" y="194"/>
                        <a:pt x="125" y="194"/>
                        <a:pt x="125" y="194"/>
                      </a:cubicBezTo>
                      <a:cubicBezTo>
                        <a:pt x="126" y="195"/>
                        <a:pt x="128" y="196"/>
                        <a:pt x="129" y="196"/>
                      </a:cubicBezTo>
                      <a:cubicBezTo>
                        <a:pt x="131" y="196"/>
                        <a:pt x="133" y="195"/>
                        <a:pt x="134" y="194"/>
                      </a:cubicBezTo>
                      <a:cubicBezTo>
                        <a:pt x="153" y="175"/>
                        <a:pt x="153" y="175"/>
                        <a:pt x="153" y="175"/>
                      </a:cubicBezTo>
                      <a:cubicBezTo>
                        <a:pt x="154" y="174"/>
                        <a:pt x="155" y="172"/>
                        <a:pt x="155" y="170"/>
                      </a:cubicBezTo>
                      <a:cubicBezTo>
                        <a:pt x="155" y="35"/>
                        <a:pt x="155" y="35"/>
                        <a:pt x="155" y="35"/>
                      </a:cubicBezTo>
                      <a:cubicBezTo>
                        <a:pt x="155" y="34"/>
                        <a:pt x="155" y="32"/>
                        <a:pt x="153" y="31"/>
                      </a:cubicBezTo>
                      <a:close/>
                      <a:moveTo>
                        <a:pt x="129" y="180"/>
                      </a:moveTo>
                      <a:cubicBezTo>
                        <a:pt x="108" y="159"/>
                        <a:pt x="108" y="159"/>
                        <a:pt x="108" y="159"/>
                      </a:cubicBezTo>
                      <a:cubicBezTo>
                        <a:pt x="105" y="157"/>
                        <a:pt x="101" y="157"/>
                        <a:pt x="99" y="159"/>
                      </a:cubicBezTo>
                      <a:cubicBezTo>
                        <a:pt x="77" y="180"/>
                        <a:pt x="77" y="180"/>
                        <a:pt x="77" y="180"/>
                      </a:cubicBezTo>
                      <a:cubicBezTo>
                        <a:pt x="56" y="159"/>
                        <a:pt x="56" y="159"/>
                        <a:pt x="56" y="159"/>
                      </a:cubicBezTo>
                      <a:cubicBezTo>
                        <a:pt x="55" y="158"/>
                        <a:pt x="53" y="157"/>
                        <a:pt x="52" y="157"/>
                      </a:cubicBezTo>
                      <a:cubicBezTo>
                        <a:pt x="50" y="157"/>
                        <a:pt x="48" y="158"/>
                        <a:pt x="47" y="159"/>
                      </a:cubicBezTo>
                      <a:cubicBezTo>
                        <a:pt x="26" y="179"/>
                        <a:pt x="26" y="179"/>
                        <a:pt x="26" y="179"/>
                      </a:cubicBezTo>
                      <a:cubicBezTo>
                        <a:pt x="13" y="166"/>
                        <a:pt x="13" y="166"/>
                        <a:pt x="13" y="166"/>
                      </a:cubicBez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68"/>
                        <a:pt x="142" y="168"/>
                        <a:pt x="142" y="168"/>
                      </a:cubicBezTo>
                      <a:lnTo>
                        <a:pt x="129"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5" name="组合 64"/>
            <p:cNvGrpSpPr/>
            <p:nvPr/>
          </p:nvGrpSpPr>
          <p:grpSpPr>
            <a:xfrm>
              <a:off x="5147792" y="1881950"/>
              <a:ext cx="1007417" cy="1007417"/>
              <a:chOff x="5147792" y="1881950"/>
              <a:chExt cx="1007417" cy="1007417"/>
            </a:xfrm>
          </p:grpSpPr>
          <p:sp>
            <p:nvSpPr>
              <p:cNvPr id="73" name="任意多边形 72"/>
              <p:cNvSpPr/>
              <p:nvPr/>
            </p:nvSpPr>
            <p:spPr>
              <a:xfrm>
                <a:off x="5147792" y="1881950"/>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CCE8C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74" name="Group 19"/>
              <p:cNvGrpSpPr>
                <a:grpSpLocks noChangeAspect="1"/>
              </p:cNvGrpSpPr>
              <p:nvPr/>
            </p:nvGrpSpPr>
            <p:grpSpPr bwMode="auto">
              <a:xfrm>
                <a:off x="5388004" y="2104695"/>
                <a:ext cx="532201" cy="524391"/>
                <a:chOff x="3869" y="1065"/>
                <a:chExt cx="477" cy="470"/>
              </a:xfrm>
              <a:solidFill>
                <a:sysClr val="window" lastClr="CCE8CF"/>
              </a:solidFill>
            </p:grpSpPr>
            <p:sp>
              <p:nvSpPr>
                <p:cNvPr id="75" name="Freeform 20"/>
                <p:cNvSpPr>
                  <a:spLocks/>
                </p:cNvSpPr>
                <p:nvPr/>
              </p:nvSpPr>
              <p:spPr bwMode="auto">
                <a:xfrm>
                  <a:off x="3936" y="1411"/>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2"/>
                        <a:pt x="0" y="3"/>
                      </a:cubicBezTo>
                      <a:cubicBezTo>
                        <a:pt x="0" y="5"/>
                        <a:pt x="1" y="6"/>
                        <a:pt x="3" y="6"/>
                      </a:cubicBezTo>
                      <a:cubicBezTo>
                        <a:pt x="86" y="6"/>
                        <a:pt x="86" y="6"/>
                        <a:pt x="86" y="6"/>
                      </a:cubicBezTo>
                      <a:cubicBezTo>
                        <a:pt x="87" y="6"/>
                        <a:pt x="88" y="5"/>
                        <a:pt x="88" y="3"/>
                      </a:cubicBezTo>
                      <a:cubicBezTo>
                        <a:pt x="88" y="2"/>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6" name="Freeform 21"/>
                <p:cNvSpPr>
                  <a:spLocks/>
                </p:cNvSpPr>
                <p:nvPr/>
              </p:nvSpPr>
              <p:spPr bwMode="auto">
                <a:xfrm>
                  <a:off x="3936" y="1358"/>
                  <a:ext cx="211" cy="12"/>
                </a:xfrm>
                <a:custGeom>
                  <a:avLst/>
                  <a:gdLst>
                    <a:gd name="T0" fmla="*/ 86 w 88"/>
                    <a:gd name="T1" fmla="*/ 0 h 5"/>
                    <a:gd name="T2" fmla="*/ 3 w 88"/>
                    <a:gd name="T3" fmla="*/ 0 h 5"/>
                    <a:gd name="T4" fmla="*/ 0 w 88"/>
                    <a:gd name="T5" fmla="*/ 3 h 5"/>
                    <a:gd name="T6" fmla="*/ 3 w 88"/>
                    <a:gd name="T7" fmla="*/ 5 h 5"/>
                    <a:gd name="T8" fmla="*/ 86 w 88"/>
                    <a:gd name="T9" fmla="*/ 5 h 5"/>
                    <a:gd name="T10" fmla="*/ 88 w 88"/>
                    <a:gd name="T11" fmla="*/ 3 h 5"/>
                    <a:gd name="T12" fmla="*/ 86 w 8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8" h="5">
                      <a:moveTo>
                        <a:pt x="86" y="0"/>
                      </a:moveTo>
                      <a:cubicBezTo>
                        <a:pt x="3" y="0"/>
                        <a:pt x="3" y="0"/>
                        <a:pt x="3" y="0"/>
                      </a:cubicBezTo>
                      <a:cubicBezTo>
                        <a:pt x="1" y="0"/>
                        <a:pt x="0" y="1"/>
                        <a:pt x="0" y="3"/>
                      </a:cubicBezTo>
                      <a:cubicBezTo>
                        <a:pt x="0" y="4"/>
                        <a:pt x="1" y="5"/>
                        <a:pt x="3" y="5"/>
                      </a:cubicBezTo>
                      <a:cubicBezTo>
                        <a:pt x="86" y="5"/>
                        <a:pt x="86" y="5"/>
                        <a:pt x="86" y="5"/>
                      </a:cubicBezTo>
                      <a:cubicBezTo>
                        <a:pt x="87" y="5"/>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7" name="Freeform 22"/>
                <p:cNvSpPr>
                  <a:spLocks/>
                </p:cNvSpPr>
                <p:nvPr/>
              </p:nvSpPr>
              <p:spPr bwMode="auto">
                <a:xfrm>
                  <a:off x="3936" y="1303"/>
                  <a:ext cx="211" cy="14"/>
                </a:xfrm>
                <a:custGeom>
                  <a:avLst/>
                  <a:gdLst>
                    <a:gd name="T0" fmla="*/ 86 w 88"/>
                    <a:gd name="T1" fmla="*/ 0 h 6"/>
                    <a:gd name="T2" fmla="*/ 3 w 88"/>
                    <a:gd name="T3" fmla="*/ 0 h 6"/>
                    <a:gd name="T4" fmla="*/ 0 w 88"/>
                    <a:gd name="T5" fmla="*/ 3 h 6"/>
                    <a:gd name="T6" fmla="*/ 3 w 88"/>
                    <a:gd name="T7" fmla="*/ 6 h 6"/>
                    <a:gd name="T8" fmla="*/ 86 w 88"/>
                    <a:gd name="T9" fmla="*/ 6 h 6"/>
                    <a:gd name="T10" fmla="*/ 88 w 88"/>
                    <a:gd name="T11" fmla="*/ 3 h 6"/>
                    <a:gd name="T12" fmla="*/ 86 w 8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8" h="6">
                      <a:moveTo>
                        <a:pt x="86" y="0"/>
                      </a:moveTo>
                      <a:cubicBezTo>
                        <a:pt x="3" y="0"/>
                        <a:pt x="3" y="0"/>
                        <a:pt x="3" y="0"/>
                      </a:cubicBezTo>
                      <a:cubicBezTo>
                        <a:pt x="1" y="0"/>
                        <a:pt x="0" y="1"/>
                        <a:pt x="0" y="3"/>
                      </a:cubicBezTo>
                      <a:cubicBezTo>
                        <a:pt x="0" y="4"/>
                        <a:pt x="1" y="6"/>
                        <a:pt x="3" y="6"/>
                      </a:cubicBezTo>
                      <a:cubicBezTo>
                        <a:pt x="86" y="6"/>
                        <a:pt x="86" y="6"/>
                        <a:pt x="86" y="6"/>
                      </a:cubicBezTo>
                      <a:cubicBezTo>
                        <a:pt x="87" y="6"/>
                        <a:pt x="88" y="4"/>
                        <a:pt x="88" y="3"/>
                      </a:cubicBezTo>
                      <a:cubicBezTo>
                        <a:pt x="88" y="1"/>
                        <a:pt x="87" y="0"/>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8" name="Freeform 23"/>
                <p:cNvSpPr>
                  <a:spLocks/>
                </p:cNvSpPr>
                <p:nvPr/>
              </p:nvSpPr>
              <p:spPr bwMode="auto">
                <a:xfrm>
                  <a:off x="3936" y="1250"/>
                  <a:ext cx="103" cy="14"/>
                </a:xfrm>
                <a:custGeom>
                  <a:avLst/>
                  <a:gdLst>
                    <a:gd name="T0" fmla="*/ 3 w 43"/>
                    <a:gd name="T1" fmla="*/ 6 h 6"/>
                    <a:gd name="T2" fmla="*/ 41 w 43"/>
                    <a:gd name="T3" fmla="*/ 6 h 6"/>
                    <a:gd name="T4" fmla="*/ 43 w 43"/>
                    <a:gd name="T5" fmla="*/ 3 h 6"/>
                    <a:gd name="T6" fmla="*/ 41 w 43"/>
                    <a:gd name="T7" fmla="*/ 0 h 6"/>
                    <a:gd name="T8" fmla="*/ 3 w 43"/>
                    <a:gd name="T9" fmla="*/ 0 h 6"/>
                    <a:gd name="T10" fmla="*/ 0 w 43"/>
                    <a:gd name="T11" fmla="*/ 3 h 6"/>
                    <a:gd name="T12" fmla="*/ 3 w 4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3" h="6">
                      <a:moveTo>
                        <a:pt x="3" y="6"/>
                      </a:moveTo>
                      <a:cubicBezTo>
                        <a:pt x="41" y="6"/>
                        <a:pt x="41" y="6"/>
                        <a:pt x="41" y="6"/>
                      </a:cubicBezTo>
                      <a:cubicBezTo>
                        <a:pt x="42" y="6"/>
                        <a:pt x="43" y="4"/>
                        <a:pt x="43" y="3"/>
                      </a:cubicBezTo>
                      <a:cubicBezTo>
                        <a:pt x="43" y="1"/>
                        <a:pt x="42" y="0"/>
                        <a:pt x="4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9" name="Freeform 24"/>
                <p:cNvSpPr>
                  <a:spLocks noEditPoints="1"/>
                </p:cNvSpPr>
                <p:nvPr/>
              </p:nvSpPr>
              <p:spPr bwMode="auto">
                <a:xfrm>
                  <a:off x="3869" y="1065"/>
                  <a:ext cx="345" cy="470"/>
                </a:xfrm>
                <a:custGeom>
                  <a:avLst/>
                  <a:gdLst>
                    <a:gd name="T0" fmla="*/ 116 w 144"/>
                    <a:gd name="T1" fmla="*/ 2 h 196"/>
                    <a:gd name="T2" fmla="*/ 111 w 144"/>
                    <a:gd name="T3" fmla="*/ 0 h 196"/>
                    <a:gd name="T4" fmla="*/ 7 w 144"/>
                    <a:gd name="T5" fmla="*/ 0 h 196"/>
                    <a:gd name="T6" fmla="*/ 0 w 144"/>
                    <a:gd name="T7" fmla="*/ 7 h 196"/>
                    <a:gd name="T8" fmla="*/ 0 w 144"/>
                    <a:gd name="T9" fmla="*/ 189 h 196"/>
                    <a:gd name="T10" fmla="*/ 7 w 144"/>
                    <a:gd name="T11" fmla="*/ 196 h 196"/>
                    <a:gd name="T12" fmla="*/ 138 w 144"/>
                    <a:gd name="T13" fmla="*/ 196 h 196"/>
                    <a:gd name="T14" fmla="*/ 144 w 144"/>
                    <a:gd name="T15" fmla="*/ 189 h 196"/>
                    <a:gd name="T16" fmla="*/ 144 w 144"/>
                    <a:gd name="T17" fmla="*/ 33 h 196"/>
                    <a:gd name="T18" fmla="*/ 142 w 144"/>
                    <a:gd name="T19" fmla="*/ 28 h 196"/>
                    <a:gd name="T20" fmla="*/ 116 w 144"/>
                    <a:gd name="T21" fmla="*/ 2 h 196"/>
                    <a:gd name="T22" fmla="*/ 13 w 144"/>
                    <a:gd name="T23" fmla="*/ 182 h 196"/>
                    <a:gd name="T24" fmla="*/ 13 w 144"/>
                    <a:gd name="T25" fmla="*/ 13 h 196"/>
                    <a:gd name="T26" fmla="*/ 104 w 144"/>
                    <a:gd name="T27" fmla="*/ 13 h 196"/>
                    <a:gd name="T28" fmla="*/ 104 w 144"/>
                    <a:gd name="T29" fmla="*/ 36 h 196"/>
                    <a:gd name="T30" fmla="*/ 108 w 144"/>
                    <a:gd name="T31" fmla="*/ 40 h 196"/>
                    <a:gd name="T32" fmla="*/ 131 w 144"/>
                    <a:gd name="T33" fmla="*/ 40 h 196"/>
                    <a:gd name="T34" fmla="*/ 131 w 144"/>
                    <a:gd name="T35" fmla="*/ 182 h 196"/>
                    <a:gd name="T36" fmla="*/ 13 w 144"/>
                    <a:gd name="T37"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96">
                      <a:moveTo>
                        <a:pt x="116" y="2"/>
                      </a:moveTo>
                      <a:cubicBezTo>
                        <a:pt x="115" y="1"/>
                        <a:pt x="113" y="0"/>
                        <a:pt x="111" y="0"/>
                      </a:cubicBezTo>
                      <a:cubicBezTo>
                        <a:pt x="7" y="0"/>
                        <a:pt x="7" y="0"/>
                        <a:pt x="7" y="0"/>
                      </a:cubicBezTo>
                      <a:cubicBezTo>
                        <a:pt x="3" y="0"/>
                        <a:pt x="0" y="3"/>
                        <a:pt x="0" y="7"/>
                      </a:cubicBezTo>
                      <a:cubicBezTo>
                        <a:pt x="0" y="189"/>
                        <a:pt x="0" y="189"/>
                        <a:pt x="0" y="189"/>
                      </a:cubicBezTo>
                      <a:cubicBezTo>
                        <a:pt x="0" y="193"/>
                        <a:pt x="3" y="196"/>
                        <a:pt x="7" y="196"/>
                      </a:cubicBezTo>
                      <a:cubicBezTo>
                        <a:pt x="138" y="196"/>
                        <a:pt x="138" y="196"/>
                        <a:pt x="138" y="196"/>
                      </a:cubicBezTo>
                      <a:cubicBezTo>
                        <a:pt x="141" y="196"/>
                        <a:pt x="144" y="193"/>
                        <a:pt x="144" y="189"/>
                      </a:cubicBezTo>
                      <a:cubicBezTo>
                        <a:pt x="144" y="33"/>
                        <a:pt x="144" y="33"/>
                        <a:pt x="144" y="33"/>
                      </a:cubicBezTo>
                      <a:cubicBezTo>
                        <a:pt x="144" y="31"/>
                        <a:pt x="144" y="29"/>
                        <a:pt x="142" y="28"/>
                      </a:cubicBezTo>
                      <a:lnTo>
                        <a:pt x="116" y="2"/>
                      </a:lnTo>
                      <a:close/>
                      <a:moveTo>
                        <a:pt x="13" y="182"/>
                      </a:moveTo>
                      <a:cubicBezTo>
                        <a:pt x="13" y="13"/>
                        <a:pt x="13" y="13"/>
                        <a:pt x="13" y="13"/>
                      </a:cubicBezTo>
                      <a:cubicBezTo>
                        <a:pt x="104" y="13"/>
                        <a:pt x="104" y="13"/>
                        <a:pt x="104" y="13"/>
                      </a:cubicBezTo>
                      <a:cubicBezTo>
                        <a:pt x="104" y="36"/>
                        <a:pt x="104" y="36"/>
                        <a:pt x="104" y="36"/>
                      </a:cubicBezTo>
                      <a:cubicBezTo>
                        <a:pt x="104" y="38"/>
                        <a:pt x="106" y="40"/>
                        <a:pt x="108" y="40"/>
                      </a:cubicBezTo>
                      <a:cubicBezTo>
                        <a:pt x="131" y="40"/>
                        <a:pt x="131" y="40"/>
                        <a:pt x="131" y="40"/>
                      </a:cubicBezTo>
                      <a:cubicBezTo>
                        <a:pt x="131" y="182"/>
                        <a:pt x="131" y="182"/>
                        <a:pt x="131" y="182"/>
                      </a:cubicBezTo>
                      <a:lnTo>
                        <a:pt x="13"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80" name="Freeform 25"/>
                <p:cNvSpPr>
                  <a:spLocks noEditPoints="1"/>
                </p:cNvSpPr>
                <p:nvPr/>
              </p:nvSpPr>
              <p:spPr bwMode="auto">
                <a:xfrm>
                  <a:off x="4252" y="1087"/>
                  <a:ext cx="94" cy="444"/>
                </a:xfrm>
                <a:custGeom>
                  <a:avLst/>
                  <a:gdLst>
                    <a:gd name="T0" fmla="*/ 35 w 39"/>
                    <a:gd name="T1" fmla="*/ 0 h 185"/>
                    <a:gd name="T2" fmla="*/ 4 w 39"/>
                    <a:gd name="T3" fmla="*/ 0 h 185"/>
                    <a:gd name="T4" fmla="*/ 0 w 39"/>
                    <a:gd name="T5" fmla="*/ 4 h 185"/>
                    <a:gd name="T6" fmla="*/ 0 w 39"/>
                    <a:gd name="T7" fmla="*/ 144 h 185"/>
                    <a:gd name="T8" fmla="*/ 0 w 39"/>
                    <a:gd name="T9" fmla="*/ 146 h 185"/>
                    <a:gd name="T10" fmla="*/ 16 w 39"/>
                    <a:gd name="T11" fmla="*/ 182 h 185"/>
                    <a:gd name="T12" fmla="*/ 20 w 39"/>
                    <a:gd name="T13" fmla="*/ 185 h 185"/>
                    <a:gd name="T14" fmla="*/ 23 w 39"/>
                    <a:gd name="T15" fmla="*/ 182 h 185"/>
                    <a:gd name="T16" fmla="*/ 39 w 39"/>
                    <a:gd name="T17" fmla="*/ 146 h 185"/>
                    <a:gd name="T18" fmla="*/ 39 w 39"/>
                    <a:gd name="T19" fmla="*/ 144 h 185"/>
                    <a:gd name="T20" fmla="*/ 39 w 39"/>
                    <a:gd name="T21" fmla="*/ 4 h 185"/>
                    <a:gd name="T22" fmla="*/ 35 w 39"/>
                    <a:gd name="T23" fmla="*/ 0 h 185"/>
                    <a:gd name="T24" fmla="*/ 31 w 39"/>
                    <a:gd name="T25" fmla="*/ 143 h 185"/>
                    <a:gd name="T26" fmla="*/ 25 w 39"/>
                    <a:gd name="T27" fmla="*/ 157 h 185"/>
                    <a:gd name="T28" fmla="*/ 14 w 39"/>
                    <a:gd name="T29" fmla="*/ 157 h 185"/>
                    <a:gd name="T30" fmla="*/ 8 w 39"/>
                    <a:gd name="T31" fmla="*/ 143 h 185"/>
                    <a:gd name="T32" fmla="*/ 8 w 39"/>
                    <a:gd name="T33" fmla="*/ 8 h 185"/>
                    <a:gd name="T34" fmla="*/ 18 w 39"/>
                    <a:gd name="T35" fmla="*/ 8 h 185"/>
                    <a:gd name="T36" fmla="*/ 18 w 39"/>
                    <a:gd name="T37" fmla="*/ 8 h 185"/>
                    <a:gd name="T38" fmla="*/ 18 w 39"/>
                    <a:gd name="T39" fmla="*/ 137 h 185"/>
                    <a:gd name="T40" fmla="*/ 21 w 39"/>
                    <a:gd name="T41" fmla="*/ 139 h 185"/>
                    <a:gd name="T42" fmla="*/ 24 w 39"/>
                    <a:gd name="T43" fmla="*/ 137 h 185"/>
                    <a:gd name="T44" fmla="*/ 24 w 39"/>
                    <a:gd name="T45" fmla="*/ 8 h 185"/>
                    <a:gd name="T46" fmla="*/ 24 w 39"/>
                    <a:gd name="T47" fmla="*/ 8 h 185"/>
                    <a:gd name="T48" fmla="*/ 31 w 39"/>
                    <a:gd name="T49" fmla="*/ 8 h 185"/>
                    <a:gd name="T50" fmla="*/ 31 w 39"/>
                    <a:gd name="T51" fmla="*/ 14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 h="185">
                      <a:moveTo>
                        <a:pt x="35" y="0"/>
                      </a:moveTo>
                      <a:cubicBezTo>
                        <a:pt x="4" y="0"/>
                        <a:pt x="4" y="0"/>
                        <a:pt x="4" y="0"/>
                      </a:cubicBezTo>
                      <a:cubicBezTo>
                        <a:pt x="2" y="0"/>
                        <a:pt x="0" y="1"/>
                        <a:pt x="0" y="4"/>
                      </a:cubicBezTo>
                      <a:cubicBezTo>
                        <a:pt x="0" y="144"/>
                        <a:pt x="0" y="144"/>
                        <a:pt x="0" y="144"/>
                      </a:cubicBezTo>
                      <a:cubicBezTo>
                        <a:pt x="0" y="145"/>
                        <a:pt x="0" y="145"/>
                        <a:pt x="0" y="146"/>
                      </a:cubicBezTo>
                      <a:cubicBezTo>
                        <a:pt x="16" y="182"/>
                        <a:pt x="16" y="182"/>
                        <a:pt x="16" y="182"/>
                      </a:cubicBezTo>
                      <a:cubicBezTo>
                        <a:pt x="17" y="184"/>
                        <a:pt x="18" y="185"/>
                        <a:pt x="20" y="185"/>
                      </a:cubicBezTo>
                      <a:cubicBezTo>
                        <a:pt x="21" y="185"/>
                        <a:pt x="23" y="184"/>
                        <a:pt x="23" y="182"/>
                      </a:cubicBezTo>
                      <a:cubicBezTo>
                        <a:pt x="39" y="146"/>
                        <a:pt x="39" y="146"/>
                        <a:pt x="39" y="146"/>
                      </a:cubicBezTo>
                      <a:cubicBezTo>
                        <a:pt x="39" y="145"/>
                        <a:pt x="39" y="145"/>
                        <a:pt x="39" y="144"/>
                      </a:cubicBezTo>
                      <a:cubicBezTo>
                        <a:pt x="39" y="4"/>
                        <a:pt x="39" y="4"/>
                        <a:pt x="39" y="4"/>
                      </a:cubicBezTo>
                      <a:cubicBezTo>
                        <a:pt x="39" y="1"/>
                        <a:pt x="37" y="0"/>
                        <a:pt x="35" y="0"/>
                      </a:cubicBezTo>
                      <a:close/>
                      <a:moveTo>
                        <a:pt x="31" y="143"/>
                      </a:moveTo>
                      <a:cubicBezTo>
                        <a:pt x="25" y="157"/>
                        <a:pt x="25" y="157"/>
                        <a:pt x="25" y="157"/>
                      </a:cubicBezTo>
                      <a:cubicBezTo>
                        <a:pt x="14" y="157"/>
                        <a:pt x="14" y="157"/>
                        <a:pt x="14" y="157"/>
                      </a:cubicBezTo>
                      <a:cubicBezTo>
                        <a:pt x="8" y="143"/>
                        <a:pt x="8" y="143"/>
                        <a:pt x="8" y="143"/>
                      </a:cubicBezTo>
                      <a:cubicBezTo>
                        <a:pt x="8" y="8"/>
                        <a:pt x="8" y="8"/>
                        <a:pt x="8" y="8"/>
                      </a:cubicBezTo>
                      <a:cubicBezTo>
                        <a:pt x="18" y="8"/>
                        <a:pt x="18" y="8"/>
                        <a:pt x="18" y="8"/>
                      </a:cubicBezTo>
                      <a:cubicBezTo>
                        <a:pt x="18" y="8"/>
                        <a:pt x="18" y="8"/>
                        <a:pt x="18" y="8"/>
                      </a:cubicBezTo>
                      <a:cubicBezTo>
                        <a:pt x="18" y="137"/>
                        <a:pt x="18" y="137"/>
                        <a:pt x="18" y="137"/>
                      </a:cubicBezTo>
                      <a:cubicBezTo>
                        <a:pt x="18" y="138"/>
                        <a:pt x="19" y="139"/>
                        <a:pt x="21" y="139"/>
                      </a:cubicBezTo>
                      <a:cubicBezTo>
                        <a:pt x="22" y="139"/>
                        <a:pt x="24" y="138"/>
                        <a:pt x="24" y="137"/>
                      </a:cubicBezTo>
                      <a:cubicBezTo>
                        <a:pt x="24" y="8"/>
                        <a:pt x="24" y="8"/>
                        <a:pt x="24" y="8"/>
                      </a:cubicBezTo>
                      <a:cubicBezTo>
                        <a:pt x="24" y="8"/>
                        <a:pt x="24" y="8"/>
                        <a:pt x="24" y="8"/>
                      </a:cubicBezTo>
                      <a:cubicBezTo>
                        <a:pt x="31" y="8"/>
                        <a:pt x="31" y="8"/>
                        <a:pt x="31" y="8"/>
                      </a:cubicBezTo>
                      <a:lnTo>
                        <a:pt x="31"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nvGrpSpPr>
            <p:cNvPr id="66" name="组合 65"/>
            <p:cNvGrpSpPr/>
            <p:nvPr/>
          </p:nvGrpSpPr>
          <p:grpSpPr>
            <a:xfrm>
              <a:off x="6674239" y="3408398"/>
              <a:ext cx="1007417" cy="1007417"/>
              <a:chOff x="6674239" y="3408398"/>
              <a:chExt cx="1007417" cy="1007417"/>
            </a:xfrm>
          </p:grpSpPr>
          <p:sp>
            <p:nvSpPr>
              <p:cNvPr id="67" name="任意多边形 66"/>
              <p:cNvSpPr/>
              <p:nvPr/>
            </p:nvSpPr>
            <p:spPr>
              <a:xfrm>
                <a:off x="6674239" y="3408398"/>
                <a:ext cx="1007417" cy="1007417"/>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chemeClr val="tx1"/>
              </a:solidFill>
              <a:ln w="12700" cap="flat" cmpd="sng" algn="ctr">
                <a:solidFill>
                  <a:sysClr val="window" lastClr="CCE8CF">
                    <a:hueOff val="0"/>
                    <a:satOff val="0"/>
                    <a:lumOff val="0"/>
                    <a:alphaOff val="0"/>
                  </a:sysClr>
                </a:solidFill>
                <a:prstDash val="solid"/>
                <a:miter lim="800000"/>
              </a:ln>
              <a:effectLst/>
            </p:spPr>
            <p:txBody>
              <a:bodyPr spcFirstLastPara="0" vert="horz" wrap="square" lIns="175473" tIns="175473" rIns="175473" bIns="175473" numCol="1" spcCol="1270" anchor="ctr" anchorCtr="0">
                <a:noAutofit/>
              </a:bodyPr>
              <a:lstStyle/>
              <a:p>
                <a:pPr marL="0" marR="0" lvl="0" indent="0" algn="ctr" defTabSz="977900" eaLnBrk="0" fontAlgn="base" latinLnBrk="0" hangingPunct="0">
                  <a:lnSpc>
                    <a:spcPct val="90000"/>
                  </a:lnSpc>
                  <a:spcBef>
                    <a:spcPct val="0"/>
                  </a:spcBef>
                  <a:spcAft>
                    <a:spcPct val="35000"/>
                  </a:spcAft>
                  <a:buClrTx/>
                  <a:buSzTx/>
                  <a:buFontTx/>
                  <a:buNone/>
                  <a:tabLst/>
                  <a:defRPr/>
                </a:pPr>
                <a:endParaRPr kumimoji="0" lang="zh-CN" altLang="en-US" sz="22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8" name="Group 28"/>
              <p:cNvGrpSpPr>
                <a:grpSpLocks noChangeAspect="1"/>
              </p:cNvGrpSpPr>
              <p:nvPr/>
            </p:nvGrpSpPr>
            <p:grpSpPr bwMode="auto">
              <a:xfrm>
                <a:off x="6969306" y="3649352"/>
                <a:ext cx="417282" cy="525508"/>
                <a:chOff x="4401" y="2266"/>
                <a:chExt cx="374" cy="471"/>
              </a:xfrm>
              <a:solidFill>
                <a:sysClr val="window" lastClr="CCE8CF"/>
              </a:solidFill>
            </p:grpSpPr>
            <p:sp>
              <p:nvSpPr>
                <p:cNvPr id="69" name="Freeform 29"/>
                <p:cNvSpPr>
                  <a:spLocks/>
                </p:cNvSpPr>
                <p:nvPr/>
              </p:nvSpPr>
              <p:spPr bwMode="auto">
                <a:xfrm>
                  <a:off x="4538" y="2390"/>
                  <a:ext cx="85" cy="108"/>
                </a:xfrm>
                <a:custGeom>
                  <a:avLst/>
                  <a:gdLst>
                    <a:gd name="T0" fmla="*/ 0 w 35"/>
                    <a:gd name="T1" fmla="*/ 26 h 45"/>
                    <a:gd name="T2" fmla="*/ 3 w 35"/>
                    <a:gd name="T3" fmla="*/ 29 h 45"/>
                    <a:gd name="T4" fmla="*/ 3 w 35"/>
                    <a:gd name="T5" fmla="*/ 29 h 45"/>
                    <a:gd name="T6" fmla="*/ 17 w 35"/>
                    <a:gd name="T7" fmla="*/ 45 h 45"/>
                    <a:gd name="T8" fmla="*/ 32 w 35"/>
                    <a:gd name="T9" fmla="*/ 29 h 45"/>
                    <a:gd name="T10" fmla="*/ 32 w 35"/>
                    <a:gd name="T11" fmla="*/ 29 h 45"/>
                    <a:gd name="T12" fmla="*/ 35 w 35"/>
                    <a:gd name="T13" fmla="*/ 26 h 45"/>
                    <a:gd name="T14" fmla="*/ 33 w 35"/>
                    <a:gd name="T15" fmla="*/ 23 h 45"/>
                    <a:gd name="T16" fmla="*/ 34 w 35"/>
                    <a:gd name="T17" fmla="*/ 17 h 45"/>
                    <a:gd name="T18" fmla="*/ 17 w 35"/>
                    <a:gd name="T19" fmla="*/ 0 h 45"/>
                    <a:gd name="T20" fmla="*/ 1 w 35"/>
                    <a:gd name="T21" fmla="*/ 17 h 45"/>
                    <a:gd name="T22" fmla="*/ 2 w 35"/>
                    <a:gd name="T23" fmla="*/ 23 h 45"/>
                    <a:gd name="T24" fmla="*/ 0 w 35"/>
                    <a:gd name="T25"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5">
                      <a:moveTo>
                        <a:pt x="0" y="26"/>
                      </a:moveTo>
                      <a:cubicBezTo>
                        <a:pt x="0" y="28"/>
                        <a:pt x="1" y="29"/>
                        <a:pt x="3" y="29"/>
                      </a:cubicBezTo>
                      <a:cubicBezTo>
                        <a:pt x="3" y="29"/>
                        <a:pt x="3" y="29"/>
                        <a:pt x="3" y="29"/>
                      </a:cubicBezTo>
                      <a:cubicBezTo>
                        <a:pt x="3" y="37"/>
                        <a:pt x="10" y="45"/>
                        <a:pt x="17" y="45"/>
                      </a:cubicBezTo>
                      <a:cubicBezTo>
                        <a:pt x="25" y="45"/>
                        <a:pt x="31" y="37"/>
                        <a:pt x="32" y="29"/>
                      </a:cubicBezTo>
                      <a:cubicBezTo>
                        <a:pt x="32" y="29"/>
                        <a:pt x="32" y="29"/>
                        <a:pt x="32" y="29"/>
                      </a:cubicBezTo>
                      <a:cubicBezTo>
                        <a:pt x="33" y="29"/>
                        <a:pt x="35" y="28"/>
                        <a:pt x="35" y="26"/>
                      </a:cubicBezTo>
                      <a:cubicBezTo>
                        <a:pt x="35" y="25"/>
                        <a:pt x="34" y="24"/>
                        <a:pt x="33" y="23"/>
                      </a:cubicBezTo>
                      <a:cubicBezTo>
                        <a:pt x="34" y="21"/>
                        <a:pt x="34" y="19"/>
                        <a:pt x="34" y="17"/>
                      </a:cubicBezTo>
                      <a:cubicBezTo>
                        <a:pt x="34" y="8"/>
                        <a:pt x="26" y="0"/>
                        <a:pt x="17" y="0"/>
                      </a:cubicBezTo>
                      <a:cubicBezTo>
                        <a:pt x="8" y="0"/>
                        <a:pt x="1" y="8"/>
                        <a:pt x="1" y="17"/>
                      </a:cubicBezTo>
                      <a:cubicBezTo>
                        <a:pt x="1" y="19"/>
                        <a:pt x="1" y="21"/>
                        <a:pt x="2" y="23"/>
                      </a:cubicBezTo>
                      <a:cubicBezTo>
                        <a:pt x="1" y="24"/>
                        <a:pt x="0" y="25"/>
                        <a:pt x="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0" name="Freeform 30"/>
                <p:cNvSpPr>
                  <a:spLocks/>
                </p:cNvSpPr>
                <p:nvPr/>
              </p:nvSpPr>
              <p:spPr bwMode="auto">
                <a:xfrm>
                  <a:off x="4490" y="2512"/>
                  <a:ext cx="178" cy="53"/>
                </a:xfrm>
                <a:custGeom>
                  <a:avLst/>
                  <a:gdLst>
                    <a:gd name="T0" fmla="*/ 2 w 74"/>
                    <a:gd name="T1" fmla="*/ 22 h 22"/>
                    <a:gd name="T2" fmla="*/ 73 w 74"/>
                    <a:gd name="T3" fmla="*/ 22 h 22"/>
                    <a:gd name="T4" fmla="*/ 74 w 74"/>
                    <a:gd name="T5" fmla="*/ 21 h 22"/>
                    <a:gd name="T6" fmla="*/ 74 w 74"/>
                    <a:gd name="T7" fmla="*/ 15 h 22"/>
                    <a:gd name="T8" fmla="*/ 74 w 74"/>
                    <a:gd name="T9" fmla="*/ 14 h 22"/>
                    <a:gd name="T10" fmla="*/ 50 w 74"/>
                    <a:gd name="T11" fmla="*/ 0 h 22"/>
                    <a:gd name="T12" fmla="*/ 49 w 74"/>
                    <a:gd name="T13" fmla="*/ 0 h 22"/>
                    <a:gd name="T14" fmla="*/ 48 w 74"/>
                    <a:gd name="T15" fmla="*/ 0 h 22"/>
                    <a:gd name="T16" fmla="*/ 47 w 74"/>
                    <a:gd name="T17" fmla="*/ 0 h 22"/>
                    <a:gd name="T18" fmla="*/ 37 w 74"/>
                    <a:gd name="T19" fmla="*/ 3 h 22"/>
                    <a:gd name="T20" fmla="*/ 27 w 74"/>
                    <a:gd name="T21" fmla="*/ 0 h 22"/>
                    <a:gd name="T22" fmla="*/ 26 w 74"/>
                    <a:gd name="T23" fmla="*/ 0 h 22"/>
                    <a:gd name="T24" fmla="*/ 26 w 74"/>
                    <a:gd name="T25" fmla="*/ 0 h 22"/>
                    <a:gd name="T26" fmla="*/ 25 w 74"/>
                    <a:gd name="T27" fmla="*/ 0 h 22"/>
                    <a:gd name="T28" fmla="*/ 1 w 74"/>
                    <a:gd name="T29" fmla="*/ 14 h 22"/>
                    <a:gd name="T30" fmla="*/ 0 w 74"/>
                    <a:gd name="T31" fmla="*/ 15 h 22"/>
                    <a:gd name="T32" fmla="*/ 0 w 74"/>
                    <a:gd name="T33" fmla="*/ 21 h 22"/>
                    <a:gd name="T34" fmla="*/ 2 w 74"/>
                    <a:gd name="T3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2">
                      <a:moveTo>
                        <a:pt x="2" y="22"/>
                      </a:moveTo>
                      <a:cubicBezTo>
                        <a:pt x="73" y="22"/>
                        <a:pt x="73" y="22"/>
                        <a:pt x="73" y="22"/>
                      </a:cubicBezTo>
                      <a:cubicBezTo>
                        <a:pt x="73" y="22"/>
                        <a:pt x="74" y="21"/>
                        <a:pt x="74" y="21"/>
                      </a:cubicBezTo>
                      <a:cubicBezTo>
                        <a:pt x="74" y="15"/>
                        <a:pt x="74" y="15"/>
                        <a:pt x="74" y="15"/>
                      </a:cubicBezTo>
                      <a:cubicBezTo>
                        <a:pt x="74" y="15"/>
                        <a:pt x="74" y="14"/>
                        <a:pt x="74" y="14"/>
                      </a:cubicBezTo>
                      <a:cubicBezTo>
                        <a:pt x="67" y="7"/>
                        <a:pt x="59" y="3"/>
                        <a:pt x="50" y="0"/>
                      </a:cubicBezTo>
                      <a:cubicBezTo>
                        <a:pt x="49" y="0"/>
                        <a:pt x="49" y="0"/>
                        <a:pt x="49" y="0"/>
                      </a:cubicBezTo>
                      <a:cubicBezTo>
                        <a:pt x="48" y="0"/>
                        <a:pt x="48" y="0"/>
                        <a:pt x="48" y="0"/>
                      </a:cubicBezTo>
                      <a:cubicBezTo>
                        <a:pt x="48" y="0"/>
                        <a:pt x="48" y="0"/>
                        <a:pt x="47" y="0"/>
                      </a:cubicBezTo>
                      <a:cubicBezTo>
                        <a:pt x="45" y="2"/>
                        <a:pt x="41" y="3"/>
                        <a:pt x="37" y="3"/>
                      </a:cubicBezTo>
                      <a:cubicBezTo>
                        <a:pt x="34" y="3"/>
                        <a:pt x="30" y="2"/>
                        <a:pt x="27" y="0"/>
                      </a:cubicBezTo>
                      <a:cubicBezTo>
                        <a:pt x="27" y="0"/>
                        <a:pt x="27" y="0"/>
                        <a:pt x="26" y="0"/>
                      </a:cubicBezTo>
                      <a:cubicBezTo>
                        <a:pt x="26" y="0"/>
                        <a:pt x="26" y="0"/>
                        <a:pt x="26" y="0"/>
                      </a:cubicBezTo>
                      <a:cubicBezTo>
                        <a:pt x="26" y="0"/>
                        <a:pt x="26" y="0"/>
                        <a:pt x="25" y="0"/>
                      </a:cubicBezTo>
                      <a:cubicBezTo>
                        <a:pt x="16" y="2"/>
                        <a:pt x="8" y="7"/>
                        <a:pt x="1" y="14"/>
                      </a:cubicBezTo>
                      <a:cubicBezTo>
                        <a:pt x="1" y="14"/>
                        <a:pt x="0" y="15"/>
                        <a:pt x="0" y="15"/>
                      </a:cubicBezTo>
                      <a:cubicBezTo>
                        <a:pt x="0" y="21"/>
                        <a:pt x="0" y="21"/>
                        <a:pt x="0" y="21"/>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1" name="Freeform 31"/>
                <p:cNvSpPr>
                  <a:spLocks/>
                </p:cNvSpPr>
                <p:nvPr/>
              </p:nvSpPr>
              <p:spPr bwMode="auto">
                <a:xfrm>
                  <a:off x="4476" y="2613"/>
                  <a:ext cx="207" cy="12"/>
                </a:xfrm>
                <a:custGeom>
                  <a:avLst/>
                  <a:gdLst>
                    <a:gd name="T0" fmla="*/ 84 w 86"/>
                    <a:gd name="T1" fmla="*/ 0 h 5"/>
                    <a:gd name="T2" fmla="*/ 3 w 86"/>
                    <a:gd name="T3" fmla="*/ 0 h 5"/>
                    <a:gd name="T4" fmla="*/ 0 w 86"/>
                    <a:gd name="T5" fmla="*/ 2 h 5"/>
                    <a:gd name="T6" fmla="*/ 3 w 86"/>
                    <a:gd name="T7" fmla="*/ 5 h 5"/>
                    <a:gd name="T8" fmla="*/ 84 w 86"/>
                    <a:gd name="T9" fmla="*/ 5 h 5"/>
                    <a:gd name="T10" fmla="*/ 86 w 86"/>
                    <a:gd name="T11" fmla="*/ 2 h 5"/>
                    <a:gd name="T12" fmla="*/ 84 w 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sp>
              <p:nvSpPr>
                <p:cNvPr id="72" name="Freeform 32"/>
                <p:cNvSpPr>
                  <a:spLocks noEditPoints="1"/>
                </p:cNvSpPr>
                <p:nvPr/>
              </p:nvSpPr>
              <p:spPr bwMode="auto">
                <a:xfrm>
                  <a:off x="4401" y="2266"/>
                  <a:ext cx="374" cy="471"/>
                </a:xfrm>
                <a:custGeom>
                  <a:avLst/>
                  <a:gdLst>
                    <a:gd name="T0" fmla="*/ 153 w 155"/>
                    <a:gd name="T1" fmla="*/ 31 h 197"/>
                    <a:gd name="T2" fmla="*/ 124 w 155"/>
                    <a:gd name="T3" fmla="*/ 2 h 197"/>
                    <a:gd name="T4" fmla="*/ 120 w 155"/>
                    <a:gd name="T5" fmla="*/ 0 h 197"/>
                    <a:gd name="T6" fmla="*/ 6 w 155"/>
                    <a:gd name="T7" fmla="*/ 0 h 197"/>
                    <a:gd name="T8" fmla="*/ 0 w 155"/>
                    <a:gd name="T9" fmla="*/ 7 h 197"/>
                    <a:gd name="T10" fmla="*/ 0 w 155"/>
                    <a:gd name="T11" fmla="*/ 190 h 197"/>
                    <a:gd name="T12" fmla="*/ 6 w 155"/>
                    <a:gd name="T13" fmla="*/ 197 h 197"/>
                    <a:gd name="T14" fmla="*/ 148 w 155"/>
                    <a:gd name="T15" fmla="*/ 197 h 197"/>
                    <a:gd name="T16" fmla="*/ 155 w 155"/>
                    <a:gd name="T17" fmla="*/ 190 h 197"/>
                    <a:gd name="T18" fmla="*/ 155 w 155"/>
                    <a:gd name="T19" fmla="*/ 35 h 197"/>
                    <a:gd name="T20" fmla="*/ 153 w 155"/>
                    <a:gd name="T21" fmla="*/ 31 h 197"/>
                    <a:gd name="T22" fmla="*/ 13 w 155"/>
                    <a:gd name="T23" fmla="*/ 183 h 197"/>
                    <a:gd name="T24" fmla="*/ 13 w 155"/>
                    <a:gd name="T25" fmla="*/ 14 h 197"/>
                    <a:gd name="T26" fmla="*/ 116 w 155"/>
                    <a:gd name="T27" fmla="*/ 14 h 197"/>
                    <a:gd name="T28" fmla="*/ 116 w 155"/>
                    <a:gd name="T29" fmla="*/ 35 h 197"/>
                    <a:gd name="T30" fmla="*/ 120 w 155"/>
                    <a:gd name="T31" fmla="*/ 39 h 197"/>
                    <a:gd name="T32" fmla="*/ 142 w 155"/>
                    <a:gd name="T33" fmla="*/ 39 h 197"/>
                    <a:gd name="T34" fmla="*/ 142 w 155"/>
                    <a:gd name="T35" fmla="*/ 183 h 197"/>
                    <a:gd name="T36" fmla="*/ 13 w 155"/>
                    <a:gd name="T37" fmla="*/ 18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97">
                      <a:moveTo>
                        <a:pt x="153" y="31"/>
                      </a:moveTo>
                      <a:cubicBezTo>
                        <a:pt x="124" y="2"/>
                        <a:pt x="124" y="2"/>
                        <a:pt x="124" y="2"/>
                      </a:cubicBezTo>
                      <a:cubicBezTo>
                        <a:pt x="123" y="1"/>
                        <a:pt x="121" y="0"/>
                        <a:pt x="120" y="0"/>
                      </a:cubicBezTo>
                      <a:cubicBezTo>
                        <a:pt x="6" y="0"/>
                        <a:pt x="6" y="0"/>
                        <a:pt x="6" y="0"/>
                      </a:cubicBezTo>
                      <a:cubicBezTo>
                        <a:pt x="3" y="0"/>
                        <a:pt x="0" y="3"/>
                        <a:pt x="0" y="7"/>
                      </a:cubicBezTo>
                      <a:cubicBezTo>
                        <a:pt x="0" y="190"/>
                        <a:pt x="0" y="190"/>
                        <a:pt x="0" y="190"/>
                      </a:cubicBezTo>
                      <a:cubicBezTo>
                        <a:pt x="0" y="194"/>
                        <a:pt x="3" y="197"/>
                        <a:pt x="6" y="197"/>
                      </a:cubicBezTo>
                      <a:cubicBezTo>
                        <a:pt x="148" y="197"/>
                        <a:pt x="148" y="197"/>
                        <a:pt x="148" y="197"/>
                      </a:cubicBezTo>
                      <a:cubicBezTo>
                        <a:pt x="152" y="197"/>
                        <a:pt x="155" y="194"/>
                        <a:pt x="155" y="190"/>
                      </a:cubicBezTo>
                      <a:cubicBezTo>
                        <a:pt x="155" y="35"/>
                        <a:pt x="155" y="35"/>
                        <a:pt x="155" y="35"/>
                      </a:cubicBezTo>
                      <a:cubicBezTo>
                        <a:pt x="155" y="34"/>
                        <a:pt x="154" y="32"/>
                        <a:pt x="153" y="31"/>
                      </a:cubicBezTo>
                      <a:close/>
                      <a:moveTo>
                        <a:pt x="13" y="183"/>
                      </a:moveTo>
                      <a:cubicBezTo>
                        <a:pt x="13" y="14"/>
                        <a:pt x="13" y="14"/>
                        <a:pt x="13" y="14"/>
                      </a:cubicBezTo>
                      <a:cubicBezTo>
                        <a:pt x="116" y="14"/>
                        <a:pt x="116" y="14"/>
                        <a:pt x="116" y="14"/>
                      </a:cubicBezTo>
                      <a:cubicBezTo>
                        <a:pt x="116" y="35"/>
                        <a:pt x="116" y="35"/>
                        <a:pt x="116" y="35"/>
                      </a:cubicBezTo>
                      <a:cubicBezTo>
                        <a:pt x="116" y="38"/>
                        <a:pt x="118" y="39"/>
                        <a:pt x="120" y="39"/>
                      </a:cubicBezTo>
                      <a:cubicBezTo>
                        <a:pt x="142" y="39"/>
                        <a:pt x="142" y="39"/>
                        <a:pt x="142" y="39"/>
                      </a:cubicBezTo>
                      <a:cubicBezTo>
                        <a:pt x="142" y="183"/>
                        <a:pt x="142" y="183"/>
                        <a:pt x="142" y="183"/>
                      </a:cubicBezTo>
                      <a:lnTo>
                        <a:pt x="1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endParaRPr>
                </a:p>
              </p:txBody>
            </p:sp>
          </p:grpSp>
        </p:grpSp>
      </p:grpSp>
      <p:sp>
        <p:nvSpPr>
          <p:cNvPr id="95" name="任意多边形 94"/>
          <p:cNvSpPr/>
          <p:nvPr/>
        </p:nvSpPr>
        <p:spPr>
          <a:xfrm>
            <a:off x="5376415" y="2838915"/>
            <a:ext cx="1439167" cy="143916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chemeClr val="tx1"/>
          </a:solidFill>
          <a:ln w="12700" cap="flat" cmpd="sng" algn="ctr">
            <a:solidFill>
              <a:sysClr val="window" lastClr="CCE8CF">
                <a:hueOff val="0"/>
                <a:satOff val="0"/>
                <a:lumOff val="0"/>
                <a:alphaOff val="0"/>
              </a:sysClr>
            </a:solidFill>
            <a:prstDash val="solid"/>
            <a:miter lim="800000"/>
          </a:ln>
          <a:effectLst/>
        </p:spPr>
        <p:txBody>
          <a:bodyPr spcFirstLastPara="0" vert="horz" wrap="square" lIns="250131" tIns="250131" rIns="250131" bIns="250131" numCol="1" spcCol="1270" anchor="ctr" anchorCtr="0">
            <a:noAutofit/>
          </a:bodyPr>
          <a:lstStyle/>
          <a:p>
            <a:pPr marL="0" marR="0" lvl="0" indent="0" algn="ctr" defTabSz="1377950" eaLnBrk="0" fontAlgn="base" latinLnBrk="0" hangingPunct="0">
              <a:lnSpc>
                <a:spcPct val="90000"/>
              </a:lnSpc>
              <a:spcBef>
                <a:spcPct val="0"/>
              </a:spcBef>
              <a:spcAft>
                <a:spcPct val="3500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宋体" panose="02010600030101010101" pitchFamily="2" charset="-122"/>
                <a:cs typeface="+mn-cs"/>
              </a:rPr>
              <a:t>期间活动</a:t>
            </a:r>
          </a:p>
        </p:txBody>
      </p:sp>
      <p:sp>
        <p:nvSpPr>
          <p:cNvPr id="3" name="文本框 2"/>
          <p:cNvSpPr txBox="1"/>
          <p:nvPr/>
        </p:nvSpPr>
        <p:spPr>
          <a:xfrm>
            <a:off x="7941892" y="2151731"/>
            <a:ext cx="3713110" cy="646331"/>
          </a:xfrm>
          <a:prstGeom prst="rect">
            <a:avLst/>
          </a:prstGeom>
          <a:noFill/>
        </p:spPr>
        <p:txBody>
          <a:bodyPr wrap="square" rtlCol="0">
            <a:spAutoFit/>
          </a:bodyPr>
          <a:lstStyle/>
          <a:p>
            <a:r>
              <a:rPr lang="zh-CN" altLang="en-US" dirty="0">
                <a:solidFill>
                  <a:schemeClr val="bg1"/>
                </a:solidFill>
              </a:rPr>
              <a:t>这里可以说一说你研究期间参加了哪些活动</a:t>
            </a:r>
          </a:p>
        </p:txBody>
      </p:sp>
      <p:sp>
        <p:nvSpPr>
          <p:cNvPr id="96" name="文本框 95"/>
          <p:cNvSpPr txBox="1"/>
          <p:nvPr/>
        </p:nvSpPr>
        <p:spPr>
          <a:xfrm>
            <a:off x="7941892" y="4379618"/>
            <a:ext cx="3713110" cy="646331"/>
          </a:xfrm>
          <a:prstGeom prst="rect">
            <a:avLst/>
          </a:prstGeom>
          <a:noFill/>
        </p:spPr>
        <p:txBody>
          <a:bodyPr wrap="square" rtlCol="0">
            <a:spAutoFit/>
          </a:bodyPr>
          <a:lstStyle/>
          <a:p>
            <a:r>
              <a:rPr lang="zh-CN" altLang="en-US" dirty="0">
                <a:solidFill>
                  <a:schemeClr val="bg1"/>
                </a:solidFill>
              </a:rPr>
              <a:t>这里可以说一说你研究期间参加了哪些活动</a:t>
            </a:r>
          </a:p>
        </p:txBody>
      </p:sp>
      <p:sp>
        <p:nvSpPr>
          <p:cNvPr id="97" name="文本框 96"/>
          <p:cNvSpPr txBox="1"/>
          <p:nvPr/>
        </p:nvSpPr>
        <p:spPr>
          <a:xfrm>
            <a:off x="477030" y="4379618"/>
            <a:ext cx="3713110" cy="646331"/>
          </a:xfrm>
          <a:prstGeom prst="rect">
            <a:avLst/>
          </a:prstGeom>
          <a:noFill/>
        </p:spPr>
        <p:txBody>
          <a:bodyPr wrap="square" rtlCol="0">
            <a:spAutoFit/>
          </a:bodyPr>
          <a:lstStyle/>
          <a:p>
            <a:pPr algn="r"/>
            <a:r>
              <a:rPr lang="zh-CN" altLang="en-US" dirty="0">
                <a:solidFill>
                  <a:schemeClr val="bg1"/>
                </a:solidFill>
              </a:rPr>
              <a:t>这里可以说一说你研究期间参加了哪些活动</a:t>
            </a:r>
          </a:p>
        </p:txBody>
      </p:sp>
      <p:sp>
        <p:nvSpPr>
          <p:cNvPr id="98" name="文本框 97"/>
          <p:cNvSpPr txBox="1"/>
          <p:nvPr/>
        </p:nvSpPr>
        <p:spPr>
          <a:xfrm>
            <a:off x="477030" y="2064566"/>
            <a:ext cx="3713110" cy="646331"/>
          </a:xfrm>
          <a:prstGeom prst="rect">
            <a:avLst/>
          </a:prstGeom>
          <a:noFill/>
        </p:spPr>
        <p:txBody>
          <a:bodyPr wrap="square" rtlCol="0">
            <a:spAutoFit/>
          </a:bodyPr>
          <a:lstStyle/>
          <a:p>
            <a:pPr algn="r"/>
            <a:r>
              <a:rPr lang="zh-CN" altLang="en-US" dirty="0">
                <a:solidFill>
                  <a:schemeClr val="bg1"/>
                </a:solidFill>
              </a:rPr>
              <a:t>这里可以说一说你研究期间参加了哪些活动</a:t>
            </a:r>
          </a:p>
        </p:txBody>
      </p:sp>
    </p:spTree>
    <p:extLst>
      <p:ext uri="{BB962C8B-B14F-4D97-AF65-F5344CB8AC3E}">
        <p14:creationId xmlns:p14="http://schemas.microsoft.com/office/powerpoint/2010/main" val="2062107335"/>
      </p:ext>
    </p:extLst>
  </p:cSld>
  <p:clrMapOvr>
    <a:masterClrMapping/>
  </p:clrMapOvr>
  <mc:AlternateContent xmlns:mc="http://schemas.openxmlformats.org/markup-compatibility/2006" xmlns:p14="http://schemas.microsoft.com/office/powerpoint/2010/main">
    <mc:Choice Requires="p14">
      <p:transition spd="slow" p14:dur="2000" advTm="4869"/>
    </mc:Choice>
    <mc:Fallback xmlns="">
      <p:transition spd="slow" advTm="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49" presetClass="entr" presetSubtype="0" decel="100000" fill="hold" nodeType="withEffect">
                                  <p:stCondLst>
                                    <p:cond delay="750"/>
                                  </p:stCondLst>
                                  <p:childTnLst>
                                    <p:set>
                                      <p:cBhvr>
                                        <p:cTn id="40" dur="1" fill="hold">
                                          <p:stCondLst>
                                            <p:cond delay="0"/>
                                          </p:stCondLst>
                                        </p:cTn>
                                        <p:tgtEl>
                                          <p:spTgt spid="58"/>
                                        </p:tgtEl>
                                        <p:attrNameLst>
                                          <p:attrName>style.visibility</p:attrName>
                                        </p:attrNameLst>
                                      </p:cBhvr>
                                      <p:to>
                                        <p:strVal val="visible"/>
                                      </p:to>
                                    </p:set>
                                    <p:anim calcmode="lin" valueType="num">
                                      <p:cBhvr>
                                        <p:cTn id="41" dur="500" fill="hold"/>
                                        <p:tgtEl>
                                          <p:spTgt spid="58"/>
                                        </p:tgtEl>
                                        <p:attrNameLst>
                                          <p:attrName>ppt_w</p:attrName>
                                        </p:attrNameLst>
                                      </p:cBhvr>
                                      <p:tavLst>
                                        <p:tav tm="0">
                                          <p:val>
                                            <p:fltVal val="0"/>
                                          </p:val>
                                        </p:tav>
                                        <p:tav tm="100000">
                                          <p:val>
                                            <p:strVal val="#ppt_w"/>
                                          </p:val>
                                        </p:tav>
                                      </p:tavLst>
                                    </p:anim>
                                    <p:anim calcmode="lin" valueType="num">
                                      <p:cBhvr>
                                        <p:cTn id="42" dur="500" fill="hold"/>
                                        <p:tgtEl>
                                          <p:spTgt spid="58"/>
                                        </p:tgtEl>
                                        <p:attrNameLst>
                                          <p:attrName>ppt_h</p:attrName>
                                        </p:attrNameLst>
                                      </p:cBhvr>
                                      <p:tavLst>
                                        <p:tav tm="0">
                                          <p:val>
                                            <p:fltVal val="0"/>
                                          </p:val>
                                        </p:tav>
                                        <p:tav tm="100000">
                                          <p:val>
                                            <p:strVal val="#ppt_h"/>
                                          </p:val>
                                        </p:tav>
                                      </p:tavLst>
                                    </p:anim>
                                    <p:anim calcmode="lin" valueType="num">
                                      <p:cBhvr>
                                        <p:cTn id="43" dur="500" fill="hold"/>
                                        <p:tgtEl>
                                          <p:spTgt spid="58"/>
                                        </p:tgtEl>
                                        <p:attrNameLst>
                                          <p:attrName>style.rotation</p:attrName>
                                        </p:attrNameLst>
                                      </p:cBhvr>
                                      <p:tavLst>
                                        <p:tav tm="0">
                                          <p:val>
                                            <p:fltVal val="360"/>
                                          </p:val>
                                        </p:tav>
                                        <p:tav tm="100000">
                                          <p:val>
                                            <p:fltVal val="0"/>
                                          </p:val>
                                        </p:tav>
                                      </p:tavLst>
                                    </p:anim>
                                    <p:animEffect transition="in" filter="fade">
                                      <p:cBhvr>
                                        <p:cTn id="44" dur="500"/>
                                        <p:tgtEl>
                                          <p:spTgt spid="58"/>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95"/>
                                        </p:tgtEl>
                                        <p:attrNameLst>
                                          <p:attrName>style.visibility</p:attrName>
                                        </p:attrNameLst>
                                      </p:cBhvr>
                                      <p:to>
                                        <p:strVal val="visible"/>
                                      </p:to>
                                    </p:set>
                                    <p:anim calcmode="lin" valueType="num">
                                      <p:cBhvr>
                                        <p:cTn id="47" dur="500" fill="hold"/>
                                        <p:tgtEl>
                                          <p:spTgt spid="95"/>
                                        </p:tgtEl>
                                        <p:attrNameLst>
                                          <p:attrName>ppt_w</p:attrName>
                                        </p:attrNameLst>
                                      </p:cBhvr>
                                      <p:tavLst>
                                        <p:tav tm="0">
                                          <p:val>
                                            <p:fltVal val="0"/>
                                          </p:val>
                                        </p:tav>
                                        <p:tav tm="100000">
                                          <p:val>
                                            <p:strVal val="#ppt_w"/>
                                          </p:val>
                                        </p:tav>
                                      </p:tavLst>
                                    </p:anim>
                                    <p:anim calcmode="lin" valueType="num">
                                      <p:cBhvr>
                                        <p:cTn id="48" dur="500" fill="hold"/>
                                        <p:tgtEl>
                                          <p:spTgt spid="95"/>
                                        </p:tgtEl>
                                        <p:attrNameLst>
                                          <p:attrName>ppt_h</p:attrName>
                                        </p:attrNameLst>
                                      </p:cBhvr>
                                      <p:tavLst>
                                        <p:tav tm="0">
                                          <p:val>
                                            <p:fltVal val="0"/>
                                          </p:val>
                                        </p:tav>
                                        <p:tav tm="100000">
                                          <p:val>
                                            <p:strVal val="#ppt_h"/>
                                          </p:val>
                                        </p:tav>
                                      </p:tavLst>
                                    </p:anim>
                                    <p:animEffect transition="in" filter="fade">
                                      <p:cBhvr>
                                        <p:cTn id="49" dur="500"/>
                                        <p:tgtEl>
                                          <p:spTgt spid="95"/>
                                        </p:tgtEl>
                                      </p:cBhvr>
                                    </p:animEffect>
                                  </p:childTnLst>
                                </p:cTn>
                              </p:par>
                              <p:par>
                                <p:cTn id="50" presetID="42" presetClass="entr" presetSubtype="0" fill="hold" grpId="0" nodeType="withEffect">
                                  <p:stCondLst>
                                    <p:cond delay="75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anim calcmode="lin" valueType="num">
                                      <p:cBhvr>
                                        <p:cTn id="53" dur="500" fill="hold"/>
                                        <p:tgtEl>
                                          <p:spTgt spid="98"/>
                                        </p:tgtEl>
                                        <p:attrNameLst>
                                          <p:attrName>ppt_x</p:attrName>
                                        </p:attrNameLst>
                                      </p:cBhvr>
                                      <p:tavLst>
                                        <p:tav tm="0">
                                          <p:val>
                                            <p:strVal val="#ppt_x"/>
                                          </p:val>
                                        </p:tav>
                                        <p:tav tm="100000">
                                          <p:val>
                                            <p:strVal val="#ppt_x"/>
                                          </p:val>
                                        </p:tav>
                                      </p:tavLst>
                                    </p:anim>
                                    <p:anim calcmode="lin" valueType="num">
                                      <p:cBhvr>
                                        <p:cTn id="54" dur="500" fill="hold"/>
                                        <p:tgtEl>
                                          <p:spTgt spid="9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7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anim calcmode="lin" valueType="num">
                                      <p:cBhvr>
                                        <p:cTn id="58" dur="500" fill="hold"/>
                                        <p:tgtEl>
                                          <p:spTgt spid="3"/>
                                        </p:tgtEl>
                                        <p:attrNameLst>
                                          <p:attrName>ppt_x</p:attrName>
                                        </p:attrNameLst>
                                      </p:cBhvr>
                                      <p:tavLst>
                                        <p:tav tm="0">
                                          <p:val>
                                            <p:strVal val="#ppt_x"/>
                                          </p:val>
                                        </p:tav>
                                        <p:tav tm="100000">
                                          <p:val>
                                            <p:strVal val="#ppt_x"/>
                                          </p:val>
                                        </p:tav>
                                      </p:tavLst>
                                    </p:anim>
                                    <p:anim calcmode="lin" valueType="num">
                                      <p:cBhvr>
                                        <p:cTn id="59" dur="500" fill="hold"/>
                                        <p:tgtEl>
                                          <p:spTgt spid="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750"/>
                                  </p:stCondLst>
                                  <p:childTnLst>
                                    <p:set>
                                      <p:cBhvr>
                                        <p:cTn id="61" dur="1" fill="hold">
                                          <p:stCondLst>
                                            <p:cond delay="0"/>
                                          </p:stCondLst>
                                        </p:cTn>
                                        <p:tgtEl>
                                          <p:spTgt spid="97"/>
                                        </p:tgtEl>
                                        <p:attrNameLst>
                                          <p:attrName>style.visibility</p:attrName>
                                        </p:attrNameLst>
                                      </p:cBhvr>
                                      <p:to>
                                        <p:strVal val="visible"/>
                                      </p:to>
                                    </p:set>
                                    <p:animEffect transition="in" filter="fade">
                                      <p:cBhvr>
                                        <p:cTn id="62" dur="500"/>
                                        <p:tgtEl>
                                          <p:spTgt spid="97"/>
                                        </p:tgtEl>
                                      </p:cBhvr>
                                    </p:animEffect>
                                    <p:anim calcmode="lin" valueType="num">
                                      <p:cBhvr>
                                        <p:cTn id="63" dur="500" fill="hold"/>
                                        <p:tgtEl>
                                          <p:spTgt spid="97"/>
                                        </p:tgtEl>
                                        <p:attrNameLst>
                                          <p:attrName>ppt_x</p:attrName>
                                        </p:attrNameLst>
                                      </p:cBhvr>
                                      <p:tavLst>
                                        <p:tav tm="0">
                                          <p:val>
                                            <p:strVal val="#ppt_x"/>
                                          </p:val>
                                        </p:tav>
                                        <p:tav tm="100000">
                                          <p:val>
                                            <p:strVal val="#ppt_x"/>
                                          </p:val>
                                        </p:tav>
                                      </p:tavLst>
                                    </p:anim>
                                    <p:anim calcmode="lin" valueType="num">
                                      <p:cBhvr>
                                        <p:cTn id="64" dur="500" fill="hold"/>
                                        <p:tgtEl>
                                          <p:spTgt spid="9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75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anim calcmode="lin" valueType="num">
                                      <p:cBhvr>
                                        <p:cTn id="68" dur="500" fill="hold"/>
                                        <p:tgtEl>
                                          <p:spTgt spid="96"/>
                                        </p:tgtEl>
                                        <p:attrNameLst>
                                          <p:attrName>ppt_x</p:attrName>
                                        </p:attrNameLst>
                                      </p:cBhvr>
                                      <p:tavLst>
                                        <p:tav tm="0">
                                          <p:val>
                                            <p:strVal val="#ppt_x"/>
                                          </p:val>
                                        </p:tav>
                                        <p:tav tm="100000">
                                          <p:val>
                                            <p:strVal val="#ppt_x"/>
                                          </p:val>
                                        </p:tav>
                                      </p:tavLst>
                                    </p:anim>
                                    <p:anim calcmode="lin" valueType="num">
                                      <p:cBhvr>
                                        <p:cTn id="69" dur="5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95" grpId="0" animBg="1"/>
      <p:bldP spid="3" grpId="0"/>
      <p:bldP spid="96" grpId="0"/>
      <p:bldP spid="97" grpId="0"/>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3484513" y="844509"/>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9806194-6A11-4B98-BE41-27844C3810E2}"/>
                  </a:ext>
                </a:extLst>
              </p:cNvPr>
              <p:cNvSpPr txBox="1"/>
              <p:nvPr/>
            </p:nvSpPr>
            <p:spPr>
              <a:xfrm>
                <a:off x="2423592" y="1672691"/>
                <a:ext cx="21748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𝑦</m:t>
                      </m:r>
                      <m:r>
                        <a:rPr lang="zh-CN" altLang="en-US" sz="3200" i="0">
                          <a:latin typeface="Cambria Math" panose="02040503050406030204" pitchFamily="18" charset="0"/>
                        </a:rPr>
                        <m:t>=</m:t>
                      </m:r>
                      <m:r>
                        <a:rPr lang="zh-CN" altLang="en-US" sz="3200" i="1">
                          <a:latin typeface="Cambria Math" panose="02040503050406030204" pitchFamily="18" charset="0"/>
                        </a:rPr>
                        <m:t>𝑚𝑥</m:t>
                      </m:r>
                      <m:r>
                        <a:rPr lang="zh-CN" altLang="en-US" sz="3200" i="0">
                          <a:latin typeface="Cambria Math" panose="02040503050406030204" pitchFamily="18" charset="0"/>
                        </a:rPr>
                        <m:t>+</m:t>
                      </m:r>
                      <m:r>
                        <a:rPr lang="zh-CN" altLang="en-US" sz="3200" i="1">
                          <a:latin typeface="Cambria Math" panose="02040503050406030204" pitchFamily="18" charset="0"/>
                        </a:rPr>
                        <m:t>𝑏</m:t>
                      </m:r>
                    </m:oMath>
                  </m:oMathPara>
                </a14:m>
                <a:endParaRPr lang="zh-CN" altLang="en-US" sz="3200" dirty="0"/>
              </a:p>
            </p:txBody>
          </p:sp>
        </mc:Choice>
        <mc:Fallback xmlns="">
          <p:sp>
            <p:nvSpPr>
              <p:cNvPr id="3" name="文本框 2">
                <a:extLst>
                  <a:ext uri="{FF2B5EF4-FFF2-40B4-BE49-F238E27FC236}">
                    <a16:creationId xmlns:a16="http://schemas.microsoft.com/office/drawing/2014/main" id="{49806194-6A11-4B98-BE41-27844C3810E2}"/>
                  </a:ext>
                </a:extLst>
              </p:cNvPr>
              <p:cNvSpPr txBox="1">
                <a:spLocks noRot="1" noChangeAspect="1" noMove="1" noResize="1" noEditPoints="1" noAdjustHandles="1" noChangeArrowheads="1" noChangeShapeType="1" noTextEdit="1"/>
              </p:cNvSpPr>
              <p:nvPr/>
            </p:nvSpPr>
            <p:spPr>
              <a:xfrm>
                <a:off x="2423592" y="1672691"/>
                <a:ext cx="2174891" cy="492443"/>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E762773-F585-4DD5-BA4B-BCB5601FA560}"/>
              </a:ext>
            </a:extLst>
          </p:cNvPr>
          <p:cNvSpPr txBox="1"/>
          <p:nvPr/>
        </p:nvSpPr>
        <p:spPr>
          <a:xfrm>
            <a:off x="263352" y="1695291"/>
            <a:ext cx="1826141" cy="584775"/>
          </a:xfrm>
          <a:prstGeom prst="rect">
            <a:avLst/>
          </a:prstGeom>
          <a:noFill/>
        </p:spPr>
        <p:txBody>
          <a:bodyPr wrap="none" rtlCol="0">
            <a:spAutoFit/>
          </a:bodyPr>
          <a:lstStyle/>
          <a:p>
            <a:r>
              <a:rPr lang="zh-CN" altLang="en-US" sz="3200" dirty="0"/>
              <a:t>直线方程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BB6EC8-7E0A-43BF-9FBE-29CA313DDF71}"/>
                  </a:ext>
                </a:extLst>
              </p:cNvPr>
              <p:cNvSpPr txBox="1"/>
              <p:nvPr/>
            </p:nvSpPr>
            <p:spPr>
              <a:xfrm>
                <a:off x="126242" y="2671285"/>
                <a:ext cx="93610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5" name="文本框 4">
                <a:extLst>
                  <a:ext uri="{FF2B5EF4-FFF2-40B4-BE49-F238E27FC236}">
                    <a16:creationId xmlns:a16="http://schemas.microsoft.com/office/drawing/2014/main" id="{50BB6EC8-7E0A-43BF-9FBE-29CA313DDF71}"/>
                  </a:ext>
                </a:extLst>
              </p:cNvPr>
              <p:cNvSpPr txBox="1">
                <a:spLocks noRot="1" noChangeAspect="1" noMove="1" noResize="1" noEditPoints="1" noAdjustHandles="1" noChangeArrowheads="1" noChangeShapeType="1" noTextEdit="1"/>
              </p:cNvSpPr>
              <p:nvPr/>
            </p:nvSpPr>
            <p:spPr>
              <a:xfrm>
                <a:off x="126242" y="2671285"/>
                <a:ext cx="936104"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AB10A3-50D8-473B-A9F2-A49A2F972460}"/>
                  </a:ext>
                </a:extLst>
              </p:cNvPr>
              <p:cNvSpPr txBox="1"/>
              <p:nvPr/>
            </p:nvSpPr>
            <p:spPr>
              <a:xfrm>
                <a:off x="2427437" y="2454911"/>
                <a:ext cx="1481111"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𝑚</m:t>
                      </m:r>
                      <m:r>
                        <a:rPr lang="zh-CN" altLang="en-US" sz="3200" i="0">
                          <a:latin typeface="Cambria Math" panose="02040503050406030204" pitchFamily="18" charset="0"/>
                        </a:rPr>
                        <m:t>=</m:t>
                      </m:r>
                      <m:f>
                        <m:fPr>
                          <m:ctrlPr>
                            <a:rPr lang="zh-CN" altLang="en-US" sz="3200" i="1">
                              <a:solidFill>
                                <a:srgbClr val="836967"/>
                              </a:solidFill>
                              <a:latin typeface="Cambria Math" panose="02040503050406030204" pitchFamily="18" charset="0"/>
                            </a:rPr>
                          </m:ctrlPr>
                        </m:fPr>
                        <m:num>
                          <m:r>
                            <m:rPr>
                              <m:sty m:val="p"/>
                            </m:rPr>
                            <a:rPr lang="zh-CN" altLang="en-US" sz="3200" i="0">
                              <a:latin typeface="Cambria Math" panose="02040503050406030204" pitchFamily="18" charset="0"/>
                            </a:rPr>
                            <m:t>Δ</m:t>
                          </m:r>
                          <m:r>
                            <a:rPr lang="zh-CN" altLang="en-US" sz="3200" i="1">
                              <a:latin typeface="Cambria Math" panose="02040503050406030204" pitchFamily="18" charset="0"/>
                            </a:rPr>
                            <m:t>𝑦</m:t>
                          </m:r>
                        </m:num>
                        <m:den>
                          <m:r>
                            <m:rPr>
                              <m:sty m:val="p"/>
                            </m:rPr>
                            <a:rPr lang="zh-CN" altLang="en-US" sz="3200" i="0">
                              <a:latin typeface="Cambria Math" panose="02040503050406030204" pitchFamily="18" charset="0"/>
                            </a:rPr>
                            <m:t>Δ</m:t>
                          </m:r>
                          <m:r>
                            <a:rPr lang="zh-CN" altLang="en-US" sz="3200" i="1">
                              <a:latin typeface="Cambria Math" panose="02040503050406030204" pitchFamily="18" charset="0"/>
                            </a:rPr>
                            <m:t>𝑥</m:t>
                          </m:r>
                        </m:den>
                      </m:f>
                    </m:oMath>
                  </m:oMathPara>
                </a14:m>
                <a:endParaRPr lang="zh-CN" altLang="en-US" sz="3200" dirty="0"/>
              </a:p>
            </p:txBody>
          </p:sp>
        </mc:Choice>
        <mc:Fallback xmlns="">
          <p:sp>
            <p:nvSpPr>
              <p:cNvPr id="6" name="文本框 5">
                <a:extLst>
                  <a:ext uri="{FF2B5EF4-FFF2-40B4-BE49-F238E27FC236}">
                    <a16:creationId xmlns:a16="http://schemas.microsoft.com/office/drawing/2014/main" id="{5AAB10A3-50D8-473B-A9F2-A49A2F972460}"/>
                  </a:ext>
                </a:extLst>
              </p:cNvPr>
              <p:cNvSpPr txBox="1">
                <a:spLocks noRot="1" noChangeAspect="1" noMove="1" noResize="1" noEditPoints="1" noAdjustHandles="1" noChangeArrowheads="1" noChangeShapeType="1" noTextEdit="1"/>
              </p:cNvSpPr>
              <p:nvPr/>
            </p:nvSpPr>
            <p:spPr>
              <a:xfrm>
                <a:off x="2427437" y="2454911"/>
                <a:ext cx="1481111" cy="925190"/>
              </a:xfrm>
              <a:prstGeom prst="rect">
                <a:avLst/>
              </a:prstGeom>
              <a:blipFill>
                <a:blip r:embed="rId5"/>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B48D315-F2C6-4700-98F8-FE4A1E54896F}"/>
              </a:ext>
            </a:extLst>
          </p:cNvPr>
          <p:cNvSpPr txBox="1"/>
          <p:nvPr/>
        </p:nvSpPr>
        <p:spPr>
          <a:xfrm>
            <a:off x="957630" y="2671285"/>
            <a:ext cx="1247170" cy="584775"/>
          </a:xfrm>
          <a:prstGeom prst="rect">
            <a:avLst/>
          </a:prstGeom>
          <a:noFill/>
        </p:spPr>
        <p:txBody>
          <a:bodyPr wrap="square" rtlCol="0">
            <a:spAutoFit/>
          </a:bodyPr>
          <a:lstStyle/>
          <a:p>
            <a:r>
              <a:rPr lang="zh-CN" altLang="en-US" sz="3200" dirty="0"/>
              <a:t>斜率</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670B94F-F81E-4785-8122-07D4176F2BCE}"/>
                  </a:ext>
                </a:extLst>
              </p:cNvPr>
              <p:cNvSpPr txBox="1"/>
              <p:nvPr/>
            </p:nvSpPr>
            <p:spPr>
              <a:xfrm>
                <a:off x="2482457" y="5548241"/>
                <a:ext cx="12366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rgbClr val="836967"/>
                              </a:solidFill>
                              <a:latin typeface="Cambria Math" panose="02040503050406030204" pitchFamily="18" charset="0"/>
                            </a:rPr>
                          </m:ctrlPr>
                        </m:dPr>
                        <m:e>
                          <m:r>
                            <a:rPr lang="zh-CN" altLang="en-US" sz="2000" i="1">
                              <a:latin typeface="Cambria Math" panose="02040503050406030204" pitchFamily="18" charset="0"/>
                            </a:rPr>
                            <m:t>𝑚</m:t>
                          </m:r>
                        </m:e>
                      </m:d>
                      <m:r>
                        <a:rPr lang="zh-CN" altLang="en-US" sz="2000" i="0">
                          <a:latin typeface="Cambria Math" panose="02040503050406030204" pitchFamily="18" charset="0"/>
                        </a:rPr>
                        <m:t>≤1</m:t>
                      </m:r>
                    </m:oMath>
                  </m:oMathPara>
                </a14:m>
                <a:endParaRPr lang="zh-CN" altLang="en-US" sz="2000" dirty="0"/>
              </a:p>
            </p:txBody>
          </p:sp>
        </mc:Choice>
        <mc:Fallback xmlns="">
          <p:sp>
            <p:nvSpPr>
              <p:cNvPr id="12" name="文本框 11">
                <a:extLst>
                  <a:ext uri="{FF2B5EF4-FFF2-40B4-BE49-F238E27FC236}">
                    <a16:creationId xmlns:a16="http://schemas.microsoft.com/office/drawing/2014/main" id="{2670B94F-F81E-4785-8122-07D4176F2BCE}"/>
                  </a:ext>
                </a:extLst>
              </p:cNvPr>
              <p:cNvSpPr txBox="1">
                <a:spLocks noRot="1" noChangeAspect="1" noMove="1" noResize="1" noEditPoints="1" noAdjustHandles="1" noChangeArrowheads="1" noChangeShapeType="1" noTextEdit="1"/>
              </p:cNvSpPr>
              <p:nvPr/>
            </p:nvSpPr>
            <p:spPr>
              <a:xfrm>
                <a:off x="2482457" y="5548241"/>
                <a:ext cx="1236641" cy="307777"/>
              </a:xfrm>
              <a:prstGeom prst="rect">
                <a:avLst/>
              </a:prstGeom>
              <a:blipFill>
                <a:blip r:embed="rId6"/>
                <a:stretch>
                  <a:fillRect b="-1568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41172BD-3662-4B71-9BD8-4E05E29C3123}"/>
              </a:ext>
            </a:extLst>
          </p:cNvPr>
          <p:cNvSpPr txBox="1"/>
          <p:nvPr/>
        </p:nvSpPr>
        <p:spPr>
          <a:xfrm>
            <a:off x="161434" y="5548241"/>
            <a:ext cx="2390398" cy="369332"/>
          </a:xfrm>
          <a:prstGeom prst="rect">
            <a:avLst/>
          </a:prstGeom>
          <a:noFill/>
        </p:spPr>
        <p:txBody>
          <a:bodyPr wrap="none" rtlCol="0">
            <a:spAutoFit/>
          </a:bodyPr>
          <a:lstStyle/>
          <a:p>
            <a:r>
              <a:rPr lang="zh-CN" altLang="en-US" dirty="0"/>
              <a:t>  下面的讨论中均基于</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C938BD8-D81B-4C1C-8B31-EB08B5DBBB27}"/>
                  </a:ext>
                </a:extLst>
              </p:cNvPr>
              <p:cNvSpPr txBox="1"/>
              <p:nvPr/>
            </p:nvSpPr>
            <p:spPr>
              <a:xfrm>
                <a:off x="407368" y="3818417"/>
                <a:ext cx="7416824" cy="1619482"/>
              </a:xfrm>
              <a:prstGeom prst="rect">
                <a:avLst/>
              </a:prstGeom>
              <a:noFill/>
            </p:spPr>
            <p:txBody>
              <a:bodyPr wrap="square" rtlCol="0">
                <a:spAutoFit/>
              </a:bodyPr>
              <a:lstStyle/>
              <a:p>
                <a:pPr>
                  <a:lnSpc>
                    <a:spcPct val="150000"/>
                  </a:lnSpc>
                </a:pPr>
                <a:r>
                  <a:rPr lang="zh-CN" altLang="en-US" sz="2300" dirty="0"/>
                  <a:t>从左端点开始每次递增一个单位，对于每个</a:t>
                </a:r>
                <a14:m>
                  <m:oMath xmlns:m="http://schemas.openxmlformats.org/officeDocument/2006/math">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oMath>
                </a14:m>
                <a:r>
                  <a:rPr lang="en-US" altLang="zh-CN" sz="2300" dirty="0"/>
                  <a:t>,</a:t>
                </a:r>
              </a:p>
              <a:p>
                <a:pPr>
                  <a:lnSpc>
                    <a:spcPct val="150000"/>
                  </a:lnSpc>
                </a:pPr>
                <a:r>
                  <a:rPr lang="zh-CN" altLang="en-US" sz="2300" dirty="0"/>
                  <a:t>计算对应的</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r>
                      <a:rPr lang="zh-CN" altLang="en-US" sz="2300" i="1" dirty="0">
                        <a:latin typeface="Cambria Math" panose="02040503050406030204" pitchFamily="18" charset="0"/>
                      </a:rPr>
                      <m:t> </m:t>
                    </m:r>
                  </m:oMath>
                </a14:m>
                <a:r>
                  <a:rPr lang="en-US" altLang="zh-CN" sz="2300" dirty="0"/>
                  <a:t>=</a:t>
                </a:r>
                <a14:m>
                  <m:oMath xmlns:m="http://schemas.openxmlformats.org/officeDocument/2006/math">
                    <m:r>
                      <a:rPr lang="zh-CN" altLang="en-US" sz="2300" i="1">
                        <a:latin typeface="Cambria Math" panose="02040503050406030204" pitchFamily="18" charset="0"/>
                      </a:rPr>
                      <m:t>𝑚</m:t>
                    </m:r>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r>
                      <a:rPr lang="en-US" altLang="zh-CN" sz="2300" i="1">
                        <a:latin typeface="Cambria Math" panose="02040503050406030204" pitchFamily="18" charset="0"/>
                      </a:rPr>
                      <m:t> </m:t>
                    </m:r>
                  </m:oMath>
                </a14:m>
                <a:r>
                  <a:rPr lang="en-US" altLang="zh-CN" sz="2300" dirty="0"/>
                  <a:t>+</a:t>
                </a:r>
                <a:r>
                  <a:rPr lang="en-US" altLang="zh-CN" sz="2300" i="1" dirty="0"/>
                  <a:t>B</a:t>
                </a:r>
                <a:r>
                  <a:rPr lang="en-US" altLang="zh-CN" sz="2300" dirty="0"/>
                  <a:t> </a:t>
                </a:r>
                <a:r>
                  <a:rPr lang="zh-CN" altLang="en-US" sz="2300" dirty="0"/>
                  <a:t>，并显示坐标为（</a:t>
                </a:r>
                <a:r>
                  <a:rPr lang="en-US" altLang="zh-CN" sz="2300" dirty="0">
                    <a:solidFill>
                      <a:srgbClr val="836967"/>
                    </a:solidFill>
                  </a:rPr>
                  <a:t> </a:t>
                </a:r>
                <a14:m>
                  <m:oMath xmlns:m="http://schemas.openxmlformats.org/officeDocument/2006/math">
                    <m:sSub>
                      <m:sSubPr>
                        <m:ctrlPr>
                          <a:rPr lang="en-US" altLang="zh-CN" sz="2300" i="1">
                            <a:solidFill>
                              <a:srgbClr val="836967"/>
                            </a:solidFill>
                            <a:latin typeface="Cambria Math" panose="02040503050406030204" pitchFamily="18" charset="0"/>
                          </a:rPr>
                        </m:ctrlPr>
                      </m:sSubPr>
                      <m:e>
                        <m:r>
                          <a:rPr lang="en-US" altLang="zh-CN" sz="2300" i="1">
                            <a:latin typeface="Cambria Math" panose="02040503050406030204" pitchFamily="18" charset="0"/>
                          </a:rPr>
                          <m:t>𝑥</m:t>
                        </m:r>
                      </m:e>
                      <m:sub>
                        <m:r>
                          <a:rPr lang="en-US" altLang="zh-CN" sz="2300" i="1">
                            <a:latin typeface="Cambria Math" panose="02040503050406030204" pitchFamily="18" charset="0"/>
                          </a:rPr>
                          <m:t>𝑖</m:t>
                        </m:r>
                      </m:sub>
                    </m:sSub>
                  </m:oMath>
                </a14:m>
                <a:r>
                  <a:rPr lang="en-US" altLang="zh-CN" sz="2300" dirty="0"/>
                  <a:t>,</a:t>
                </a:r>
                <a14:m>
                  <m:oMath xmlns:m="http://schemas.openxmlformats.org/officeDocument/2006/math">
                    <m:r>
                      <a:rPr lang="en-US" altLang="zh-CN" sz="2300" i="1" smtClean="0">
                        <a:solidFill>
                          <a:srgbClr val="836967"/>
                        </a:solidFill>
                        <a:latin typeface="Cambria Math" panose="02040503050406030204" pitchFamily="18" charset="0"/>
                      </a:rPr>
                      <m:t> </m:t>
                    </m:r>
                  </m:oMath>
                </a14:m>
                <a:r>
                  <a:rPr lang="en-US" altLang="zh-CN" sz="2300" i="1" dirty="0"/>
                  <a:t>Round</a:t>
                </a:r>
                <a:r>
                  <a:rPr lang="en-US" altLang="zh-CN" sz="2300" dirty="0"/>
                  <a:t>(</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dirty="0"/>
                  <a:t>)</a:t>
                </a:r>
                <a:r>
                  <a:rPr lang="zh-CN" altLang="en-US" sz="2300" dirty="0"/>
                  <a:t>）</a:t>
                </a:r>
                <a:endParaRPr lang="en-US" altLang="zh-CN" sz="2300" dirty="0"/>
              </a:p>
              <a:p>
                <a:pPr>
                  <a:lnSpc>
                    <a:spcPct val="150000"/>
                  </a:lnSpc>
                </a:pPr>
                <a:r>
                  <a:rPr lang="en-US" altLang="zh-CN" sz="2300" i="1" dirty="0"/>
                  <a:t>Round(</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i="1" dirty="0"/>
                  <a:t>) </a:t>
                </a:r>
                <a:r>
                  <a:rPr lang="en-US" altLang="zh-CN" sz="2300" dirty="0"/>
                  <a:t>= </a:t>
                </a:r>
                <a:r>
                  <a:rPr lang="en-US" altLang="zh-CN" sz="2300" i="1" dirty="0"/>
                  <a:t>floor(0.5+</a:t>
                </a:r>
                <a:r>
                  <a:rPr lang="zh-CN" altLang="en-US" sz="2300" i="1" dirty="0">
                    <a:solidFill>
                      <a:srgbClr val="836967"/>
                    </a:solidFill>
                  </a:rPr>
                  <a:t> </a:t>
                </a:r>
                <a14:m>
                  <m:oMath xmlns:m="http://schemas.openxmlformats.org/officeDocument/2006/math">
                    <m:sSub>
                      <m:sSubPr>
                        <m:ctrlPr>
                          <a:rPr lang="zh-CN" altLang="en-US" sz="2300" i="1" dirty="0">
                            <a:solidFill>
                              <a:srgbClr val="836967"/>
                            </a:solidFill>
                            <a:latin typeface="Cambria Math" panose="02040503050406030204" pitchFamily="18" charset="0"/>
                          </a:rPr>
                        </m:ctrlPr>
                      </m:sSubPr>
                      <m:e>
                        <m:r>
                          <a:rPr lang="zh-CN" altLang="en-US" sz="2300" i="1" dirty="0">
                            <a:latin typeface="Cambria Math" panose="02040503050406030204" pitchFamily="18" charset="0"/>
                          </a:rPr>
                          <m:t>𝑦</m:t>
                        </m:r>
                      </m:e>
                      <m:sub>
                        <m:r>
                          <a:rPr lang="zh-CN" altLang="en-US" sz="2300" i="1" dirty="0">
                            <a:latin typeface="Cambria Math" panose="02040503050406030204" pitchFamily="18" charset="0"/>
                          </a:rPr>
                          <m:t>𝑖</m:t>
                        </m:r>
                      </m:sub>
                    </m:sSub>
                  </m:oMath>
                </a14:m>
                <a:r>
                  <a:rPr lang="en-US" altLang="zh-CN" sz="2300" i="1" dirty="0"/>
                  <a:t>) </a:t>
                </a:r>
                <a:r>
                  <a:rPr lang="zh-CN" altLang="en-US" sz="2300" i="1" dirty="0"/>
                  <a:t>即向下取整</a:t>
                </a:r>
              </a:p>
            </p:txBody>
          </p:sp>
        </mc:Choice>
        <mc:Fallback xmlns="">
          <p:sp>
            <p:nvSpPr>
              <p:cNvPr id="14" name="文本框 13">
                <a:extLst>
                  <a:ext uri="{FF2B5EF4-FFF2-40B4-BE49-F238E27FC236}">
                    <a16:creationId xmlns:a16="http://schemas.microsoft.com/office/drawing/2014/main" id="{9C938BD8-D81B-4C1C-8B31-EB08B5DBBB27}"/>
                  </a:ext>
                </a:extLst>
              </p:cNvPr>
              <p:cNvSpPr txBox="1">
                <a:spLocks noRot="1" noChangeAspect="1" noMove="1" noResize="1" noEditPoints="1" noAdjustHandles="1" noChangeArrowheads="1" noChangeShapeType="1" noTextEdit="1"/>
              </p:cNvSpPr>
              <p:nvPr/>
            </p:nvSpPr>
            <p:spPr>
              <a:xfrm>
                <a:off x="407368" y="3818417"/>
                <a:ext cx="7416824" cy="1619482"/>
              </a:xfrm>
              <a:prstGeom prst="rect">
                <a:avLst/>
              </a:prstGeom>
              <a:blipFill>
                <a:blip r:embed="rId7"/>
                <a:stretch>
                  <a:fillRect l="-1234" r="-5099" b="-7519"/>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80C0640-51CE-4913-BEED-64EFC4E444E0}"/>
              </a:ext>
            </a:extLst>
          </p:cNvPr>
          <p:cNvPicPr>
            <a:picLocks noChangeAspect="1"/>
          </p:cNvPicPr>
          <p:nvPr/>
        </p:nvPicPr>
        <p:blipFill>
          <a:blip r:embed="rId8"/>
          <a:stretch>
            <a:fillRect/>
          </a:stretch>
        </p:blipFill>
        <p:spPr>
          <a:xfrm>
            <a:off x="7868780" y="1170643"/>
            <a:ext cx="4319924" cy="3457515"/>
          </a:xfrm>
          <a:prstGeom prst="rect">
            <a:avLst/>
          </a:prstGeom>
        </p:spPr>
      </p:pic>
      <p:sp>
        <p:nvSpPr>
          <p:cNvPr id="40" name="文本框 39">
            <a:extLst>
              <a:ext uri="{FF2B5EF4-FFF2-40B4-BE49-F238E27FC236}">
                <a16:creationId xmlns:a16="http://schemas.microsoft.com/office/drawing/2014/main" id="{2634E38A-1D5B-4137-9EC1-A54557FB3A54}"/>
              </a:ext>
            </a:extLst>
          </p:cNvPr>
          <p:cNvSpPr txBox="1"/>
          <p:nvPr/>
        </p:nvSpPr>
        <p:spPr>
          <a:xfrm>
            <a:off x="3436020" y="5533317"/>
            <a:ext cx="3775393" cy="369332"/>
          </a:xfrm>
          <a:prstGeom prst="rect">
            <a:avLst/>
          </a:prstGeom>
          <a:noFill/>
        </p:spPr>
        <p:txBody>
          <a:bodyPr wrap="none" rtlCol="0">
            <a:spAutoFit/>
          </a:bodyPr>
          <a:lstStyle/>
          <a:p>
            <a:r>
              <a:rPr lang="zh-CN" altLang="en-US" dirty="0"/>
              <a:t>  其他斜率的情况只需稍作调整即可</a:t>
            </a:r>
          </a:p>
        </p:txBody>
      </p:sp>
    </p:spTree>
    <p:extLst>
      <p:ext uri="{BB962C8B-B14F-4D97-AF65-F5344CB8AC3E}">
        <p14:creationId xmlns:p14="http://schemas.microsoft.com/office/powerpoint/2010/main" val="3590664480"/>
      </p:ext>
    </p:extLst>
  </p:cSld>
  <p:clrMapOvr>
    <a:masterClrMapping/>
  </p:clrMapOvr>
  <mc:AlternateContent xmlns:mc="http://schemas.openxmlformats.org/markup-compatibility/2006" xmlns:p14="http://schemas.microsoft.com/office/powerpoint/2010/main">
    <mc:Choice Requires="p14">
      <p:transition spd="slow" p14:dur="2000" advTm="3840"/>
    </mc:Choice>
    <mc:Fallback xmlns="">
      <p:transition spd="slow" advTm="3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animBg="1"/>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F21B31DA-28EA-4659-BD6F-2FBFE102FDC5}"/>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2A7452F1-2B18-4AFC-A33A-D1A5C782738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EC0A8DB2-BE4F-4B2F-AD9E-7F3F8AA987CA}"/>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0FD2C427-5A13-4856-81CF-4A3E5B565DD1}"/>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E87FCD6E-F4E8-4347-8EC1-C4EEAA00D9F1}"/>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4441B38B-29A2-4FE8-A39E-19F3424D11F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CE77353E-DE8A-4289-9658-AFCF7DA97748}"/>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5367CF73-A813-4AEE-9EC4-0D3F3AB59F2F}"/>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456444C4-DFEF-430E-A5CD-EE49BC407272}"/>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D158CCE6-AAE9-4B53-BE96-D060E1305C6F}"/>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CAD2479D-B820-476E-BBC0-39320CEA5655}"/>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C7204C9A-0191-4E65-9CDC-E20A6ABDA35F}"/>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3362617582"/>
      </p:ext>
    </p:extLst>
  </p:cSld>
  <p:clrMapOvr>
    <a:masterClrMapping/>
  </p:clrMapOvr>
  <mc:AlternateContent xmlns:mc="http://schemas.openxmlformats.org/markup-compatibility/2006" xmlns:p14="http://schemas.microsoft.com/office/powerpoint/2010/main">
    <mc:Choice Requires="p14">
      <p:transition spd="slow" p14:dur="2000" advTm="4436"/>
    </mc:Choice>
    <mc:Fallback xmlns="">
      <p:transition spd="slow" advTm="4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51</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0646" y="2785593"/>
            <a:ext cx="3441457" cy="2150910"/>
          </a:xfrm>
          <a:prstGeom prst="rect">
            <a:avLst/>
          </a:prstGeom>
          <a:ln w="25400">
            <a:solidFill>
              <a:schemeClr val="accent1"/>
            </a:solidFill>
          </a:ln>
        </p:spPr>
      </p:pic>
      <p:sp>
        <p:nvSpPr>
          <p:cNvPr id="4" name="文本框 3"/>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2015</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
        <p:nvSpPr>
          <p:cNvPr id="39" name="Rectangle 6"/>
          <p:cNvSpPr>
            <a:spLocks noChangeArrowheads="1"/>
          </p:cNvSpPr>
          <p:nvPr/>
        </p:nvSpPr>
        <p:spPr bwMode="auto">
          <a:xfrm>
            <a:off x="5693459" y="2921162"/>
            <a:ext cx="454369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eaLnBrk="1" hangingPunct="1">
              <a:lnSpc>
                <a:spcPct val="125000"/>
              </a:lnSpc>
              <a:defRPr/>
            </a:pPr>
            <a:endParaRPr lang="en-US" altLang="zh-CN" sz="1600" dirty="0">
              <a:solidFill>
                <a:schemeClr val="bg1"/>
              </a:solidFill>
              <a:latin typeface="+mn-lt"/>
              <a:ea typeface="+mn-ea"/>
              <a:cs typeface="+mn-ea"/>
              <a:sym typeface="+mn-lt"/>
            </a:endParaRPr>
          </a:p>
        </p:txBody>
      </p:sp>
    </p:spTree>
    <p:extLst>
      <p:ext uri="{BB962C8B-B14F-4D97-AF65-F5344CB8AC3E}">
        <p14:creationId xmlns:p14="http://schemas.microsoft.com/office/powerpoint/2010/main" val="3366770331"/>
      </p:ext>
    </p:extLst>
  </p:cSld>
  <p:clrMapOvr>
    <a:masterClrMapping/>
  </p:clrMapOvr>
  <mc:AlternateContent xmlns:mc="http://schemas.openxmlformats.org/markup-compatibility/2006" xmlns:p14="http://schemas.microsoft.com/office/powerpoint/2010/main">
    <mc:Choice Requires="p14">
      <p:transition spd="slow" p14:dur="2000" advTm="3208"/>
    </mc:Choice>
    <mc:Fallback xmlns="">
      <p:transition spd="slow" advTm="3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52</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sp>
        <p:nvSpPr>
          <p:cNvPr id="28" name="Freeform 14"/>
          <p:cNvSpPr>
            <a:spLocks noEditPoints="1"/>
          </p:cNvSpPr>
          <p:nvPr/>
        </p:nvSpPr>
        <p:spPr bwMode="auto">
          <a:xfrm>
            <a:off x="9735290" y="4459726"/>
            <a:ext cx="527344" cy="65918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29" name="Freeform 17"/>
          <p:cNvSpPr>
            <a:spLocks noEditPoints="1"/>
          </p:cNvSpPr>
          <p:nvPr/>
        </p:nvSpPr>
        <p:spPr bwMode="auto">
          <a:xfrm>
            <a:off x="9616638" y="2567126"/>
            <a:ext cx="645996" cy="69082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0" name="Freeform 18"/>
          <p:cNvSpPr>
            <a:spLocks noEditPoints="1"/>
          </p:cNvSpPr>
          <p:nvPr/>
        </p:nvSpPr>
        <p:spPr bwMode="auto">
          <a:xfrm>
            <a:off x="2202035" y="2567126"/>
            <a:ext cx="619628" cy="656544"/>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1" name="Freeform 42"/>
          <p:cNvSpPr>
            <a:spLocks noEditPoints="1"/>
          </p:cNvSpPr>
          <p:nvPr/>
        </p:nvSpPr>
        <p:spPr bwMode="auto">
          <a:xfrm>
            <a:off x="2202035" y="4483455"/>
            <a:ext cx="648634" cy="63545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12" name="右箭头 11"/>
          <p:cNvSpPr/>
          <p:nvPr/>
        </p:nvSpPr>
        <p:spPr>
          <a:xfrm>
            <a:off x="4929070" y="2895398"/>
            <a:ext cx="2304256" cy="10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flipH="1">
            <a:off x="4929070" y="4752834"/>
            <a:ext cx="2304256" cy="10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9896911" y="3691250"/>
            <a:ext cx="204101" cy="412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flipV="1">
            <a:off x="2409798" y="3691250"/>
            <a:ext cx="204101" cy="412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709721" y="3447446"/>
            <a:ext cx="772558" cy="714552"/>
            <a:chOff x="2438399" y="4906963"/>
            <a:chExt cx="465137" cy="430213"/>
          </a:xfrm>
        </p:grpSpPr>
        <p:sp>
          <p:nvSpPr>
            <p:cNvPr id="35"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6"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sp>
          <p:nvSpPr>
            <p:cNvPr id="38"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ea typeface="宋体" pitchFamily="2" charset="-122"/>
              </a:endParaRPr>
            </a:p>
          </p:txBody>
        </p:sp>
      </p:grpSp>
      <p:sp>
        <p:nvSpPr>
          <p:cNvPr id="40" name="Rectangle 6"/>
          <p:cNvSpPr>
            <a:spLocks noChangeArrowheads="1"/>
          </p:cNvSpPr>
          <p:nvPr/>
        </p:nvSpPr>
        <p:spPr bwMode="auto">
          <a:xfrm>
            <a:off x="3803683" y="2543920"/>
            <a:ext cx="45550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这页图标就别放文字了，靠嘴吹就可以了</a:t>
            </a:r>
            <a:endParaRPr lang="en-US" altLang="zh-CN" sz="1600" dirty="0">
              <a:solidFill>
                <a:schemeClr val="bg1"/>
              </a:solidFill>
              <a:latin typeface="+mn-lt"/>
              <a:ea typeface="+mn-ea"/>
              <a:cs typeface="+mn-ea"/>
              <a:sym typeface="+mn-lt"/>
            </a:endParaRPr>
          </a:p>
        </p:txBody>
      </p:sp>
      <p:sp>
        <p:nvSpPr>
          <p:cNvPr id="41" name="Rectangle 6"/>
          <p:cNvSpPr>
            <a:spLocks noChangeArrowheads="1"/>
          </p:cNvSpPr>
          <p:nvPr/>
        </p:nvSpPr>
        <p:spPr bwMode="auto">
          <a:xfrm>
            <a:off x="3803683" y="4952527"/>
            <a:ext cx="45550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这页图标就别放文字了，靠嘴吹就可以了</a:t>
            </a:r>
            <a:endParaRPr lang="en-US" altLang="zh-CN" sz="1600" dirty="0">
              <a:solidFill>
                <a:schemeClr val="bg1"/>
              </a:solidFill>
              <a:latin typeface="+mn-lt"/>
              <a:ea typeface="+mn-ea"/>
              <a:cs typeface="+mn-ea"/>
              <a:sym typeface="+mn-lt"/>
            </a:endParaRPr>
          </a:p>
        </p:txBody>
      </p:sp>
      <p:sp>
        <p:nvSpPr>
          <p:cNvPr id="37" name="文本框 36">
            <a:extLst>
              <a:ext uri="{FF2B5EF4-FFF2-40B4-BE49-F238E27FC236}">
                <a16:creationId xmlns:a16="http://schemas.microsoft.com/office/drawing/2014/main" id="{666D9994-1C14-4199-B52A-E043CFE101EE}"/>
              </a:ext>
            </a:extLst>
          </p:cNvPr>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2016</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Tree>
    <p:extLst>
      <p:ext uri="{BB962C8B-B14F-4D97-AF65-F5344CB8AC3E}">
        <p14:creationId xmlns:p14="http://schemas.microsoft.com/office/powerpoint/2010/main" val="3717908186"/>
      </p:ext>
    </p:extLst>
  </p:cSld>
  <p:clrMapOvr>
    <a:masterClrMapping/>
  </p:clrMapOvr>
  <mc:AlternateContent xmlns:mc="http://schemas.openxmlformats.org/markup-compatibility/2006" xmlns:p14="http://schemas.microsoft.com/office/powerpoint/2010/main">
    <mc:Choice Requires="p14">
      <p:transition spd="slow" p14:dur="2000" advTm="3736"/>
    </mc:Choice>
    <mc:Fallback xmlns="">
      <p:transition spd="slow" advTm="3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anim calcmode="lin" valueType="num">
                                      <p:cBhvr>
                                        <p:cTn id="55" dur="1000" fill="hold"/>
                                        <p:tgtEl>
                                          <p:spTgt spid="29"/>
                                        </p:tgtEl>
                                        <p:attrNameLst>
                                          <p:attrName>ppt_x</p:attrName>
                                        </p:attrNameLst>
                                      </p:cBhvr>
                                      <p:tavLst>
                                        <p:tav tm="0">
                                          <p:val>
                                            <p:strVal val="#ppt_x"/>
                                          </p:val>
                                        </p:tav>
                                        <p:tav tm="100000">
                                          <p:val>
                                            <p:strVal val="#ppt_x"/>
                                          </p:val>
                                        </p:tav>
                                      </p:tavLst>
                                    </p:anim>
                                    <p:anim calcmode="lin" valueType="num">
                                      <p:cBhvr>
                                        <p:cTn id="56" dur="1000" fill="hold"/>
                                        <p:tgtEl>
                                          <p:spTgt spid="2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anim calcmode="lin" valueType="num">
                                      <p:cBhvr>
                                        <p:cTn id="75" dur="500" fill="hold"/>
                                        <p:tgtEl>
                                          <p:spTgt spid="40"/>
                                        </p:tgtEl>
                                        <p:attrNameLst>
                                          <p:attrName>ppt_x</p:attrName>
                                        </p:attrNameLst>
                                      </p:cBhvr>
                                      <p:tavLst>
                                        <p:tav tm="0">
                                          <p:val>
                                            <p:strVal val="#ppt_x"/>
                                          </p:val>
                                        </p:tav>
                                        <p:tav tm="100000">
                                          <p:val>
                                            <p:strVal val="#ppt_x"/>
                                          </p:val>
                                        </p:tav>
                                      </p:tavLst>
                                    </p:anim>
                                    <p:anim calcmode="lin" valueType="num">
                                      <p:cBhvr>
                                        <p:cTn id="76" dur="5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anim calcmode="lin" valueType="num">
                                      <p:cBhvr>
                                        <p:cTn id="80" dur="500" fill="hold"/>
                                        <p:tgtEl>
                                          <p:spTgt spid="41"/>
                                        </p:tgtEl>
                                        <p:attrNameLst>
                                          <p:attrName>ppt_x</p:attrName>
                                        </p:attrNameLst>
                                      </p:cBhvr>
                                      <p:tavLst>
                                        <p:tav tm="0">
                                          <p:val>
                                            <p:strVal val="#ppt_x"/>
                                          </p:val>
                                        </p:tav>
                                        <p:tav tm="100000">
                                          <p:val>
                                            <p:strVal val="#ppt_x"/>
                                          </p:val>
                                        </p:tav>
                                      </p:tavLst>
                                    </p:anim>
                                    <p:anim calcmode="lin" valueType="num">
                                      <p:cBhvr>
                                        <p:cTn id="8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28" grpId="0" animBg="1"/>
      <p:bldP spid="29" grpId="0" animBg="1"/>
      <p:bldP spid="30" grpId="0" animBg="1"/>
      <p:bldP spid="31" grpId="0" animBg="1"/>
      <p:bldP spid="40" grpId="0"/>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53</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p:txBody>
      </p:sp>
      <p:sp>
        <p:nvSpPr>
          <p:cNvPr id="3" name="矩形 2"/>
          <p:cNvSpPr/>
          <p:nvPr/>
        </p:nvSpPr>
        <p:spPr>
          <a:xfrm>
            <a:off x="1523492" y="2276872"/>
            <a:ext cx="9145016" cy="3168352"/>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3" idx="1"/>
          </p:cNvCxnSpPr>
          <p:nvPr/>
        </p:nvCxnSpPr>
        <p:spPr>
          <a:xfrm>
            <a:off x="-1" y="3861048"/>
            <a:ext cx="1523493"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a:stCxn id="3" idx="3"/>
          </p:cNvCxnSpPr>
          <p:nvPr/>
        </p:nvCxnSpPr>
        <p:spPr>
          <a:xfrm>
            <a:off x="10668508" y="3861048"/>
            <a:ext cx="1523492" cy="0"/>
          </a:xfrm>
          <a:prstGeom prst="line">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cxn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14" y="2718176"/>
            <a:ext cx="3428616" cy="2285744"/>
          </a:xfrm>
          <a:prstGeom prst="rect">
            <a:avLst/>
          </a:prstGeom>
          <a:ln w="25400">
            <a:solidFill>
              <a:schemeClr val="accent1"/>
            </a:solidFill>
          </a:ln>
        </p:spPr>
      </p:pic>
      <p:sp>
        <p:nvSpPr>
          <p:cNvPr id="39" name="Rectangle 6"/>
          <p:cNvSpPr>
            <a:spLocks noChangeArrowheads="1"/>
          </p:cNvSpPr>
          <p:nvPr/>
        </p:nvSpPr>
        <p:spPr bwMode="auto">
          <a:xfrm>
            <a:off x="2010272" y="2921162"/>
            <a:ext cx="454369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接下来这几页可以用于讲述你的研究过程，多放点好看的东西比如图片图标。</a:t>
            </a:r>
            <a:endParaRPr lang="en-US" altLang="zh-CN" sz="1600" dirty="0">
              <a:solidFill>
                <a:schemeClr val="bg1"/>
              </a:solidFill>
              <a:latin typeface="+mn-lt"/>
              <a:ea typeface="+mn-ea"/>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a:lnSpc>
                <a:spcPct val="125000"/>
              </a:lnSpc>
              <a:defRPr/>
            </a:pPr>
            <a:r>
              <a:rPr lang="zh-CN" altLang="en-US" sz="1600" dirty="0">
                <a:solidFill>
                  <a:schemeClr val="bg1"/>
                </a:solidFill>
                <a:cs typeface="+mn-ea"/>
                <a:sym typeface="+mn-lt"/>
              </a:rPr>
              <a:t>接下来这几页可以用于讲述你的研究过程，多放点好看的东西比如图片图标。</a:t>
            </a:r>
            <a:endParaRPr lang="en-US" altLang="zh-CN" sz="1600" dirty="0">
              <a:solidFill>
                <a:schemeClr val="bg1"/>
              </a:solidFill>
              <a:cs typeface="+mn-ea"/>
              <a:sym typeface="+mn-lt"/>
            </a:endParaRPr>
          </a:p>
          <a:p>
            <a:pPr eaLnBrk="1" hangingPunct="1">
              <a:lnSpc>
                <a:spcPct val="125000"/>
              </a:lnSpc>
              <a:defRPr/>
            </a:pPr>
            <a:endParaRPr lang="en-US" altLang="zh-CN" sz="1600" dirty="0">
              <a:solidFill>
                <a:schemeClr val="bg1"/>
              </a:solidFill>
              <a:latin typeface="+mn-lt"/>
              <a:ea typeface="+mn-ea"/>
              <a:cs typeface="+mn-ea"/>
              <a:sym typeface="+mn-lt"/>
            </a:endParaRPr>
          </a:p>
        </p:txBody>
      </p:sp>
      <p:sp>
        <p:nvSpPr>
          <p:cNvPr id="29" name="文本框 28">
            <a:extLst>
              <a:ext uri="{FF2B5EF4-FFF2-40B4-BE49-F238E27FC236}">
                <a16:creationId xmlns:a16="http://schemas.microsoft.com/office/drawing/2014/main" id="{8B36706D-4A97-4C51-96A1-97AED039241A}"/>
              </a:ext>
            </a:extLst>
          </p:cNvPr>
          <p:cNvSpPr txBox="1"/>
          <p:nvPr/>
        </p:nvSpPr>
        <p:spPr>
          <a:xfrm>
            <a:off x="1501117" y="2006661"/>
            <a:ext cx="3141974" cy="369332"/>
          </a:xfrm>
          <a:prstGeom prst="rect">
            <a:avLst/>
          </a:prstGeom>
          <a:solidFill>
            <a:schemeClr val="tx1"/>
          </a:solidFill>
          <a:ln>
            <a:solidFill>
              <a:schemeClr val="accent1"/>
            </a:solidFill>
          </a:ln>
        </p:spPr>
        <p:txBody>
          <a:bodyPr wrap="square" rtlCol="0">
            <a:spAutoFit/>
          </a:bodyPr>
          <a:lstStyle/>
          <a:p>
            <a:pPr algn="ctr"/>
            <a:r>
              <a:rPr lang="en-US" altLang="zh-CN" dirty="0">
                <a:solidFill>
                  <a:schemeClr val="bg2"/>
                </a:solidFill>
              </a:rPr>
              <a:t>2017</a:t>
            </a:r>
            <a:r>
              <a:rPr lang="zh-CN" altLang="en-US" dirty="0">
                <a:solidFill>
                  <a:schemeClr val="bg2"/>
                </a:solidFill>
              </a:rPr>
              <a:t>年</a:t>
            </a:r>
            <a:r>
              <a:rPr lang="en-US" altLang="zh-CN" dirty="0">
                <a:solidFill>
                  <a:schemeClr val="bg2"/>
                </a:solidFill>
              </a:rPr>
              <a:t>9</a:t>
            </a:r>
            <a:r>
              <a:rPr lang="zh-CN" altLang="en-US" dirty="0">
                <a:solidFill>
                  <a:schemeClr val="bg2"/>
                </a:solidFill>
              </a:rPr>
              <a:t>月</a:t>
            </a:r>
          </a:p>
        </p:txBody>
      </p:sp>
    </p:spTree>
    <p:extLst>
      <p:ext uri="{BB962C8B-B14F-4D97-AF65-F5344CB8AC3E}">
        <p14:creationId xmlns:p14="http://schemas.microsoft.com/office/powerpoint/2010/main" val="3633179637"/>
      </p:ext>
    </p:extLst>
  </p:cSld>
  <p:clrMapOvr>
    <a:masterClrMapping/>
  </p:clrMapOvr>
  <mc:AlternateContent xmlns:mc="http://schemas.openxmlformats.org/markup-compatibility/2006" xmlns:p14="http://schemas.microsoft.com/office/powerpoint/2010/main">
    <mc:Choice Requires="p14">
      <p:transition spd="slow" p14:dur="2000" advTm="4369"/>
    </mc:Choice>
    <mc:Fallback xmlns="">
      <p:transition spd="slow" advTm="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54</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D493FA4D-F3FD-46A2-8EC9-D53B0BC411F6}"/>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9A65859B-0792-42E9-AA98-6FF39763B52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7C457564-1240-40BE-9ADF-017ABF029A4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5FE7E8F7-5C10-4F6B-9B9F-B865F3851B9C}"/>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4225F171-E92A-43CA-AC65-B157E6E7411A}"/>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14460275-B314-4891-A6A8-304B1238F5A6}"/>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29061287-89F1-48DA-8B43-AE79250E874C}"/>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A6828EAE-B549-408D-A8C9-30E8F0EA07F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A826BE4E-3E83-49BF-ACD6-633247F1DE5D}"/>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EE1AEDCA-606F-49FE-AF95-750A75C7289B}"/>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DEDC7B09-4A5D-494E-987A-C979F72C6FC7}"/>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BEF66CDF-7E44-4372-9A5D-FDC28D4B3A5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3594259064"/>
      </p:ext>
    </p:extLst>
  </p:cSld>
  <p:clrMapOvr>
    <a:masterClrMapping/>
  </p:clrMapOvr>
  <mc:AlternateContent xmlns:mc="http://schemas.openxmlformats.org/markup-compatibility/2006" xmlns:p14="http://schemas.microsoft.com/office/powerpoint/2010/main">
    <mc:Choice Requires="p14">
      <p:transition spd="slow" p14:dur="2000" advTm="4653"/>
    </mc:Choice>
    <mc:Fallback xmlns="">
      <p:transition spd="slow" advTm="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55</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a:t>
            </a:r>
            <a:r>
              <a:rPr lang="zh-CN" altLang="en-US" sz="1600">
                <a:solidFill>
                  <a:schemeClr val="bg1"/>
                </a:solidFill>
                <a:latin typeface="+mn-lt"/>
                <a:ea typeface="+mn-ea"/>
                <a:cs typeface="+mn-ea"/>
                <a:sym typeface="+mn-lt"/>
              </a:rPr>
              <a:t>是真的</a:t>
            </a:r>
            <a:endParaRPr lang="en-US" altLang="zh-CN" sz="1600" dirty="0">
              <a:solidFill>
                <a:schemeClr val="bg1"/>
              </a:solidFill>
              <a:latin typeface="+mn-lt"/>
              <a:ea typeface="+mn-ea"/>
              <a:cs typeface="+mn-ea"/>
              <a:sym typeface="+mn-lt"/>
            </a:endParaRPr>
          </a:p>
        </p:txBody>
      </p:sp>
      <p:cxnSp>
        <p:nvCxnSpPr>
          <p:cNvPr id="4" name="直接连接符 3"/>
          <p:cNvCxnSpPr/>
          <p:nvPr/>
        </p:nvCxnSpPr>
        <p:spPr>
          <a:xfrm>
            <a:off x="6096000" y="2580443"/>
            <a:ext cx="0" cy="209876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9119075C-DA80-44B6-B503-C1EEB0E9FBBE}"/>
              </a:ext>
            </a:extLst>
          </p:cNvPr>
          <p:cNvGrpSpPr/>
          <p:nvPr/>
        </p:nvGrpSpPr>
        <p:grpSpPr>
          <a:xfrm>
            <a:off x="1112520" y="2687603"/>
            <a:ext cx="3759344" cy="2397581"/>
            <a:chOff x="1112520" y="2687603"/>
            <a:chExt cx="3759344" cy="2397581"/>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8" y="2687603"/>
              <a:ext cx="3730034" cy="1991293"/>
            </a:xfrm>
            <a:prstGeom prst="rect">
              <a:avLst/>
            </a:prstGeom>
            <a:ln>
              <a:solidFill>
                <a:schemeClr val="tx1"/>
              </a:solidFill>
            </a:ln>
          </p:spPr>
        </p:pic>
        <p:sp>
          <p:nvSpPr>
            <p:cNvPr id="5" name="矩形 4"/>
            <p:cNvSpPr/>
            <p:nvPr/>
          </p:nvSpPr>
          <p:spPr>
            <a:xfrm>
              <a:off x="1112520" y="4679209"/>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grpSp>
      <p:grpSp>
        <p:nvGrpSpPr>
          <p:cNvPr id="9" name="组合 8">
            <a:extLst>
              <a:ext uri="{FF2B5EF4-FFF2-40B4-BE49-F238E27FC236}">
                <a16:creationId xmlns:a16="http://schemas.microsoft.com/office/drawing/2014/main" id="{F8C72DCE-0112-4E57-A67D-939A7CDDEF7F}"/>
              </a:ext>
            </a:extLst>
          </p:cNvPr>
          <p:cNvGrpSpPr/>
          <p:nvPr/>
        </p:nvGrpSpPr>
        <p:grpSpPr>
          <a:xfrm>
            <a:off x="7393856" y="2580753"/>
            <a:ext cx="3759344" cy="2504431"/>
            <a:chOff x="7393856" y="2580753"/>
            <a:chExt cx="3759344" cy="2504431"/>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8511" y="2580753"/>
              <a:ext cx="3730034" cy="2098144"/>
            </a:xfrm>
            <a:prstGeom prst="rect">
              <a:avLst/>
            </a:prstGeom>
            <a:ln>
              <a:solidFill>
                <a:schemeClr val="tx1"/>
              </a:solidFill>
            </a:ln>
          </p:spPr>
        </p:pic>
        <p:sp>
          <p:nvSpPr>
            <p:cNvPr id="28" name="矩形 27"/>
            <p:cNvSpPr/>
            <p:nvPr/>
          </p:nvSpPr>
          <p:spPr>
            <a:xfrm>
              <a:off x="7393856" y="4679209"/>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grpSp>
    </p:spTree>
    <p:extLst>
      <p:ext uri="{BB962C8B-B14F-4D97-AF65-F5344CB8AC3E}">
        <p14:creationId xmlns:p14="http://schemas.microsoft.com/office/powerpoint/2010/main" val="2151308697"/>
      </p:ext>
    </p:extLst>
  </p:cSld>
  <p:clrMapOvr>
    <a:masterClrMapping/>
  </p:clrMapOvr>
  <mc:AlternateContent xmlns:mc="http://schemas.openxmlformats.org/markup-compatibility/2006" xmlns:p14="http://schemas.microsoft.com/office/powerpoint/2010/main">
    <mc:Choice Requires="p14">
      <p:transition spd="slow" p14:dur="2000" advTm="4128"/>
    </mc:Choice>
    <mc:Fallback xmlns="">
      <p:transition spd="slow" advTm="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750"/>
                            </p:stCondLst>
                            <p:childTnLst>
                              <p:par>
                                <p:cTn id="48" presetID="22" presetClass="entr" presetSubtype="1"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up)">
                                      <p:cBhvr>
                                        <p:cTn id="50" dur="500"/>
                                        <p:tgtEl>
                                          <p:spTgt spid="4"/>
                                        </p:tgtEl>
                                      </p:cBhvr>
                                    </p:animEffect>
                                  </p:childTnLst>
                                </p:cTn>
                              </p:par>
                            </p:childTnLst>
                          </p:cTn>
                        </p:par>
                        <p:par>
                          <p:cTn id="51" fill="hold">
                            <p:stCondLst>
                              <p:cond delay="125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8"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56</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接下来这几页可以用于贴照片，证实你讲的是真的</a:t>
            </a:r>
            <a:endParaRPr lang="en-US" altLang="zh-CN" sz="1600" dirty="0">
              <a:solidFill>
                <a:schemeClr val="bg1"/>
              </a:solidFill>
              <a:latin typeface="+mn-lt"/>
              <a:ea typeface="+mn-ea"/>
              <a:cs typeface="+mn-ea"/>
              <a:sym typeface="+mn-lt"/>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6022" y="1131280"/>
            <a:ext cx="2366159" cy="4732320"/>
          </a:xfrm>
          <a:prstGeom prst="rect">
            <a:avLst/>
          </a:prstGeom>
          <a:ln>
            <a:noFill/>
          </a:ln>
        </p:spPr>
      </p:pic>
      <p:sp>
        <p:nvSpPr>
          <p:cNvPr id="29" name="Rectangle 6">
            <a:extLst>
              <a:ext uri="{FF2B5EF4-FFF2-40B4-BE49-F238E27FC236}">
                <a16:creationId xmlns:a16="http://schemas.microsoft.com/office/drawing/2014/main" id="{1DAB53B5-69BF-4752-A3D0-13A3548582B4}"/>
              </a:ext>
            </a:extLst>
          </p:cNvPr>
          <p:cNvSpPr>
            <a:spLocks noChangeArrowheads="1"/>
          </p:cNvSpPr>
          <p:nvPr/>
        </p:nvSpPr>
        <p:spPr bwMode="auto">
          <a:xfrm>
            <a:off x="767407" y="2982335"/>
            <a:ext cx="372807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pic>
        <p:nvPicPr>
          <p:cNvPr id="32" name="图片 31">
            <a:extLst>
              <a:ext uri="{FF2B5EF4-FFF2-40B4-BE49-F238E27FC236}">
                <a16:creationId xmlns:a16="http://schemas.microsoft.com/office/drawing/2014/main" id="{204045E0-1BEF-4205-9E91-DB2A9A63A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7858" y="2544285"/>
            <a:ext cx="3730034" cy="1884444"/>
          </a:xfrm>
          <a:prstGeom prst="rect">
            <a:avLst/>
          </a:prstGeom>
          <a:ln>
            <a:noFill/>
          </a:ln>
        </p:spPr>
      </p:pic>
      <p:sp>
        <p:nvSpPr>
          <p:cNvPr id="33" name="矩形 32">
            <a:extLst>
              <a:ext uri="{FF2B5EF4-FFF2-40B4-BE49-F238E27FC236}">
                <a16:creationId xmlns:a16="http://schemas.microsoft.com/office/drawing/2014/main" id="{657C9E4F-2063-4026-956C-EE293E691F83}"/>
              </a:ext>
            </a:extLst>
          </p:cNvPr>
          <p:cNvSpPr/>
          <p:nvPr/>
        </p:nvSpPr>
        <p:spPr>
          <a:xfrm>
            <a:off x="736137" y="2486996"/>
            <a:ext cx="3759344" cy="405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solidFill>
              </a:rPr>
              <a:t>点击添加标题</a:t>
            </a:r>
          </a:p>
        </p:txBody>
      </p:sp>
    </p:spTree>
    <p:extLst>
      <p:ext uri="{BB962C8B-B14F-4D97-AF65-F5344CB8AC3E}">
        <p14:creationId xmlns:p14="http://schemas.microsoft.com/office/powerpoint/2010/main" val="4259344132"/>
      </p:ext>
    </p:extLst>
  </p:cSld>
  <p:clrMapOvr>
    <a:masterClrMapping/>
  </p:clrMapOvr>
  <mc:AlternateContent xmlns:mc="http://schemas.openxmlformats.org/markup-compatibility/2006" xmlns:p14="http://schemas.microsoft.com/office/powerpoint/2010/main">
    <mc:Choice Requires="p14">
      <p:transition spd="slow" p14:dur="2000" advTm="3545"/>
    </mc:Choice>
    <mc:Fallback xmlns="">
      <p:transition spd="slow" advTm="3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childTnLst>
                          </p:cTn>
                        </p:par>
                        <p:par>
                          <p:cTn id="57" fill="hold">
                            <p:stCondLst>
                              <p:cond delay="750"/>
                            </p:stCondLst>
                            <p:childTnLst>
                              <p:par>
                                <p:cTn id="58" presetID="10" presetClass="entr" presetSubtype="0"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25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29" grpId="0"/>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57</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522471" y="1291668"/>
            <a:ext cx="4925457"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15" name="Rectangle 6"/>
          <p:cNvSpPr>
            <a:spLocks noChangeArrowheads="1"/>
          </p:cNvSpPr>
          <p:nvPr/>
        </p:nvSpPr>
        <p:spPr bwMode="auto">
          <a:xfrm>
            <a:off x="532858" y="1631522"/>
            <a:ext cx="11096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5000"/>
              </a:lnSpc>
              <a:defRPr/>
            </a:pPr>
            <a:r>
              <a:rPr lang="zh-CN" altLang="en-US" sz="1600" dirty="0">
                <a:solidFill>
                  <a:schemeClr val="bg1"/>
                </a:solidFill>
                <a:latin typeface="+mn-lt"/>
                <a:ea typeface="+mn-ea"/>
                <a:cs typeface="+mn-ea"/>
                <a:sym typeface="+mn-lt"/>
              </a:rPr>
              <a:t>接下来这几页可以用于贴照片，证实你讲的是真的，</a:t>
            </a:r>
            <a:endParaRPr lang="en-US" altLang="zh-CN" sz="1600" dirty="0">
              <a:solidFill>
                <a:schemeClr val="bg1"/>
              </a:solidFill>
              <a:latin typeface="+mn-lt"/>
              <a:ea typeface="+mn-ea"/>
              <a:cs typeface="+mn-ea"/>
              <a:sym typeface="+mn-lt"/>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2267686"/>
            <a:ext cx="3270417" cy="2180278"/>
          </a:xfrm>
          <a:prstGeom prst="rect">
            <a:avLst/>
          </a:prstGeom>
          <a:ln>
            <a:solidFill>
              <a:schemeClr val="tx1"/>
            </a:solidFill>
          </a:ln>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t="8923" b="17534"/>
          <a:stretch/>
        </p:blipFill>
        <p:spPr>
          <a:xfrm>
            <a:off x="6439077" y="1939299"/>
            <a:ext cx="4597045" cy="2837052"/>
          </a:xfrm>
          <a:prstGeom prst="rect">
            <a:avLst/>
          </a:prstGeom>
          <a:ln>
            <a:solidFill>
              <a:schemeClr val="tx1"/>
            </a:solidFill>
          </a:ln>
        </p:spPr>
      </p:pic>
      <p:sp>
        <p:nvSpPr>
          <p:cNvPr id="3" name="箭头: 右 2">
            <a:extLst>
              <a:ext uri="{FF2B5EF4-FFF2-40B4-BE49-F238E27FC236}">
                <a16:creationId xmlns:a16="http://schemas.microsoft.com/office/drawing/2014/main" id="{2EEC1438-9FB5-4805-BCCB-E8D56F92C58C}"/>
              </a:ext>
            </a:extLst>
          </p:cNvPr>
          <p:cNvSpPr/>
          <p:nvPr/>
        </p:nvSpPr>
        <p:spPr>
          <a:xfrm>
            <a:off x="5009184" y="3140504"/>
            <a:ext cx="877487" cy="434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6">
            <a:extLst>
              <a:ext uri="{FF2B5EF4-FFF2-40B4-BE49-F238E27FC236}">
                <a16:creationId xmlns:a16="http://schemas.microsoft.com/office/drawing/2014/main" id="{0AED411C-5DBD-4204-98F2-E3CF26748CC5}"/>
              </a:ext>
            </a:extLst>
          </p:cNvPr>
          <p:cNvSpPr>
            <a:spLocks noChangeArrowheads="1"/>
          </p:cNvSpPr>
          <p:nvPr/>
        </p:nvSpPr>
        <p:spPr bwMode="auto">
          <a:xfrm>
            <a:off x="695401" y="4921710"/>
            <a:ext cx="10934138"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3032386495"/>
      </p:ext>
    </p:extLst>
  </p:cSld>
  <p:clrMapOvr>
    <a:masterClrMapping/>
  </p:clrMapOvr>
  <mc:AlternateContent xmlns:mc="http://schemas.openxmlformats.org/markup-compatibility/2006" xmlns:p14="http://schemas.microsoft.com/office/powerpoint/2010/main">
    <mc:Choice Requires="p14">
      <p:transition spd="slow" p14:dur="2000" advTm="4925"/>
    </mc:Choice>
    <mc:Fallback xmlns="">
      <p:transition spd="slow" advTm="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750"/>
                            </p:stCondLst>
                            <p:childTnLst>
                              <p:par>
                                <p:cTn id="48" presetID="22" presetClass="entr" presetSubtype="8"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par>
                          <p:cTn id="51" fill="hold">
                            <p:stCondLst>
                              <p:cond delay="1250"/>
                            </p:stCondLst>
                            <p:childTnLst>
                              <p:par>
                                <p:cTn id="52" presetID="22" presetClass="entr" presetSubtype="8"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left)">
                                      <p:cBhvr>
                                        <p:cTn id="54" dur="500"/>
                                        <p:tgtEl>
                                          <p:spTgt spid="3"/>
                                        </p:tgtEl>
                                      </p:cBhvr>
                                    </p:animEffect>
                                  </p:childTnLst>
                                </p:cTn>
                              </p:par>
                            </p:childTnLst>
                          </p:cTn>
                        </p:par>
                        <p:par>
                          <p:cTn id="55" fill="hold">
                            <p:stCondLst>
                              <p:cond delay="1750"/>
                            </p:stCondLst>
                            <p:childTnLst>
                              <p:par>
                                <p:cTn id="56" presetID="22" presetClass="entr" presetSubtype="8"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par>
                          <p:cTn id="59" fill="hold">
                            <p:stCondLst>
                              <p:cond delay="2250"/>
                            </p:stCondLst>
                            <p:childTnLst>
                              <p:par>
                                <p:cTn id="60" presetID="42"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anim calcmode="lin" valueType="num">
                                      <p:cBhvr>
                                        <p:cTn id="63" dur="500" fill="hold"/>
                                        <p:tgtEl>
                                          <p:spTgt spid="29"/>
                                        </p:tgtEl>
                                        <p:attrNameLst>
                                          <p:attrName>ppt_x</p:attrName>
                                        </p:attrNameLst>
                                      </p:cBhvr>
                                      <p:tavLst>
                                        <p:tav tm="0">
                                          <p:val>
                                            <p:strVal val="#ppt_x"/>
                                          </p:val>
                                        </p:tav>
                                        <p:tav tm="100000">
                                          <p:val>
                                            <p:strVal val="#ppt_x"/>
                                          </p:val>
                                        </p:tav>
                                      </p:tavLst>
                                    </p:anim>
                                    <p:anim calcmode="lin" valueType="num">
                                      <p:cBhvr>
                                        <p:cTn id="6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14" grpId="0"/>
      <p:bldP spid="15" grpId="0"/>
      <p:bldP spid="3" grpId="0" animBg="1"/>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58</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31"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添加标题</a:t>
            </a: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47" name="组合 46">
            <a:extLst>
              <a:ext uri="{FF2B5EF4-FFF2-40B4-BE49-F238E27FC236}">
                <a16:creationId xmlns:a16="http://schemas.microsoft.com/office/drawing/2014/main" id="{6E817E07-706D-4D2A-B72E-577A74F1FE4F}"/>
              </a:ext>
            </a:extLst>
          </p:cNvPr>
          <p:cNvGrpSpPr/>
          <p:nvPr/>
        </p:nvGrpSpPr>
        <p:grpSpPr>
          <a:xfrm>
            <a:off x="3839574" y="4796619"/>
            <a:ext cx="2112410" cy="399955"/>
            <a:chOff x="3839574" y="4796619"/>
            <a:chExt cx="2112410" cy="399955"/>
          </a:xfrm>
        </p:grpSpPr>
        <p:sp>
          <p:nvSpPr>
            <p:cNvPr id="48" name="Oval 39">
              <a:extLst>
                <a:ext uri="{FF2B5EF4-FFF2-40B4-BE49-F238E27FC236}">
                  <a16:creationId xmlns:a16="http://schemas.microsoft.com/office/drawing/2014/main" id="{9B61CBBA-161C-480D-A177-CCF1CF1F2872}"/>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49" name="TextBox 39">
              <a:extLst>
                <a:ext uri="{FF2B5EF4-FFF2-40B4-BE49-F238E27FC236}">
                  <a16:creationId xmlns:a16="http://schemas.microsoft.com/office/drawing/2014/main" id="{95F75B6C-7AB5-480A-927F-FF0FDD316490}"/>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0" name="组合 49">
            <a:extLst>
              <a:ext uri="{FF2B5EF4-FFF2-40B4-BE49-F238E27FC236}">
                <a16:creationId xmlns:a16="http://schemas.microsoft.com/office/drawing/2014/main" id="{8C9BE32B-F2A6-4D89-B3E7-A6000444FA7C}"/>
              </a:ext>
            </a:extLst>
          </p:cNvPr>
          <p:cNvGrpSpPr/>
          <p:nvPr/>
        </p:nvGrpSpPr>
        <p:grpSpPr>
          <a:xfrm>
            <a:off x="6384032" y="4796619"/>
            <a:ext cx="2112410" cy="399955"/>
            <a:chOff x="3839574" y="4796619"/>
            <a:chExt cx="2112410" cy="399955"/>
          </a:xfrm>
        </p:grpSpPr>
        <p:sp>
          <p:nvSpPr>
            <p:cNvPr id="51" name="Oval 39">
              <a:extLst>
                <a:ext uri="{FF2B5EF4-FFF2-40B4-BE49-F238E27FC236}">
                  <a16:creationId xmlns:a16="http://schemas.microsoft.com/office/drawing/2014/main" id="{1E065C9E-CC5F-4FA7-802F-48AFE849FF1B}"/>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2" name="TextBox 39">
              <a:extLst>
                <a:ext uri="{FF2B5EF4-FFF2-40B4-BE49-F238E27FC236}">
                  <a16:creationId xmlns:a16="http://schemas.microsoft.com/office/drawing/2014/main" id="{F666D5B2-42A8-4027-8CB5-58C39288D904}"/>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3" name="组合 52">
            <a:extLst>
              <a:ext uri="{FF2B5EF4-FFF2-40B4-BE49-F238E27FC236}">
                <a16:creationId xmlns:a16="http://schemas.microsoft.com/office/drawing/2014/main" id="{5E1A75A4-B4B5-421D-B14F-50CEB22E7BE9}"/>
              </a:ext>
            </a:extLst>
          </p:cNvPr>
          <p:cNvGrpSpPr/>
          <p:nvPr/>
        </p:nvGrpSpPr>
        <p:grpSpPr>
          <a:xfrm>
            <a:off x="3839574" y="5201164"/>
            <a:ext cx="2112410" cy="399955"/>
            <a:chOff x="3839574" y="4796619"/>
            <a:chExt cx="2112410" cy="399955"/>
          </a:xfrm>
        </p:grpSpPr>
        <p:sp>
          <p:nvSpPr>
            <p:cNvPr id="54" name="Oval 39">
              <a:extLst>
                <a:ext uri="{FF2B5EF4-FFF2-40B4-BE49-F238E27FC236}">
                  <a16:creationId xmlns:a16="http://schemas.microsoft.com/office/drawing/2014/main" id="{52DBB3BF-B185-41AF-9740-14E969285143}"/>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5" name="TextBox 39">
              <a:extLst>
                <a:ext uri="{FF2B5EF4-FFF2-40B4-BE49-F238E27FC236}">
                  <a16:creationId xmlns:a16="http://schemas.microsoft.com/office/drawing/2014/main" id="{501FA586-B57F-4323-BEF3-D09B034ECA88}"/>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grpSp>
        <p:nvGrpSpPr>
          <p:cNvPr id="56" name="组合 55">
            <a:extLst>
              <a:ext uri="{FF2B5EF4-FFF2-40B4-BE49-F238E27FC236}">
                <a16:creationId xmlns:a16="http://schemas.microsoft.com/office/drawing/2014/main" id="{028732D4-0029-4128-9801-D71E65F2A199}"/>
              </a:ext>
            </a:extLst>
          </p:cNvPr>
          <p:cNvGrpSpPr/>
          <p:nvPr/>
        </p:nvGrpSpPr>
        <p:grpSpPr>
          <a:xfrm>
            <a:off x="6384032" y="5201164"/>
            <a:ext cx="2112410" cy="399955"/>
            <a:chOff x="3839574" y="4796619"/>
            <a:chExt cx="2112410" cy="399955"/>
          </a:xfrm>
        </p:grpSpPr>
        <p:sp>
          <p:nvSpPr>
            <p:cNvPr id="57" name="Oval 39">
              <a:extLst>
                <a:ext uri="{FF2B5EF4-FFF2-40B4-BE49-F238E27FC236}">
                  <a16:creationId xmlns:a16="http://schemas.microsoft.com/office/drawing/2014/main" id="{D7D92F32-3DC9-4D21-9049-10705EE1DFC4}"/>
                </a:ext>
              </a:extLst>
            </p:cNvPr>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999">
                <a:cs typeface="+mn-ea"/>
                <a:sym typeface="+mn-lt"/>
              </a:endParaRPr>
            </a:p>
          </p:txBody>
        </p:sp>
        <p:sp>
          <p:nvSpPr>
            <p:cNvPr id="58" name="TextBox 39">
              <a:extLst>
                <a:ext uri="{FF2B5EF4-FFF2-40B4-BE49-F238E27FC236}">
                  <a16:creationId xmlns:a16="http://schemas.microsoft.com/office/drawing/2014/main" id="{C480DF7C-F8FE-4579-83FB-D77D2E76DDC3}"/>
                </a:ext>
              </a:extLst>
            </p:cNvPr>
            <p:cNvSpPr txBox="1"/>
            <p:nvPr/>
          </p:nvSpPr>
          <p:spPr>
            <a:xfrm>
              <a:off x="4202650" y="4796619"/>
              <a:ext cx="1749334"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dirty="0">
                  <a:cs typeface="+mn-ea"/>
                  <a:sym typeface="+mn-lt"/>
                </a:rPr>
                <a:t>点击添加标题</a:t>
              </a:r>
            </a:p>
          </p:txBody>
        </p:sp>
      </p:grpSp>
    </p:spTree>
    <p:extLst>
      <p:ext uri="{BB962C8B-B14F-4D97-AF65-F5344CB8AC3E}">
        <p14:creationId xmlns:p14="http://schemas.microsoft.com/office/powerpoint/2010/main" val="2603095553"/>
      </p:ext>
    </p:extLst>
  </p:cSld>
  <p:clrMapOvr>
    <a:masterClrMapping/>
  </p:clrMapOvr>
  <mc:AlternateContent xmlns:mc="http://schemas.openxmlformats.org/markup-compatibility/2006" xmlns:p14="http://schemas.microsoft.com/office/powerpoint/2010/main">
    <mc:Choice Requires="p14">
      <p:transition spd="slow" p14:dur="2000" advTm="4440"/>
    </mc:Choice>
    <mc:Fallback xmlns="">
      <p:transition spd="slow" advTm="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31"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 calcmode="lin" valueType="num">
                                      <p:cBhvr>
                                        <p:cTn id="45" dur="500" fill="hold"/>
                                        <p:tgtEl>
                                          <p:spTgt spid="36"/>
                                        </p:tgtEl>
                                        <p:attrNameLst>
                                          <p:attrName>style.rotation</p:attrName>
                                        </p:attrNameLst>
                                      </p:cBhvr>
                                      <p:tavLst>
                                        <p:tav tm="0">
                                          <p:val>
                                            <p:fltVal val="90"/>
                                          </p:val>
                                        </p:tav>
                                        <p:tav tm="100000">
                                          <p:val>
                                            <p:fltVal val="0"/>
                                          </p:val>
                                        </p:tav>
                                      </p:tavLst>
                                    </p:anim>
                                    <p:animEffect transition="in" filter="fade">
                                      <p:cBhvr>
                                        <p:cTn id="46" dur="500"/>
                                        <p:tgtEl>
                                          <p:spTgt spid="36"/>
                                        </p:tgtEl>
                                      </p:cBhvr>
                                    </p:animEffect>
                                  </p:childTnLst>
                                </p:cTn>
                              </p:par>
                            </p:childTnLst>
                          </p:cTn>
                        </p:par>
                        <p:par>
                          <p:cTn id="47" fill="hold">
                            <p:stCondLst>
                              <p:cond delay="12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1"/>
                                        </p:tgtEl>
                                        <p:attrNameLst>
                                          <p:attrName>ppt_y</p:attrName>
                                        </p:attrNameLst>
                                      </p:cBhvr>
                                      <p:tavLst>
                                        <p:tav tm="0">
                                          <p:val>
                                            <p:strVal val="#ppt_y"/>
                                          </p:val>
                                        </p:tav>
                                        <p:tav tm="100000">
                                          <p:val>
                                            <p:strVal val="#ppt_y"/>
                                          </p:val>
                                        </p:tav>
                                      </p:tavLst>
                                    </p:anim>
                                    <p:anim calcmode="lin" valueType="num">
                                      <p:cBhvr>
                                        <p:cTn id="52"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1"/>
                                        </p:tgtEl>
                                      </p:cBhvr>
                                    </p:animEffect>
                                  </p:childTnLst>
                                </p:cTn>
                              </p:par>
                            </p:childTnLst>
                          </p:cTn>
                        </p:par>
                        <p:par>
                          <p:cTn id="55" fill="hold">
                            <p:stCondLst>
                              <p:cond delay="1900"/>
                            </p:stCondLst>
                            <p:childTnLst>
                              <p:par>
                                <p:cTn id="56" presetID="16" presetClass="entr" presetSubtype="21"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arn(inVertical)">
                                      <p:cBhvr>
                                        <p:cTn id="58" dur="500"/>
                                        <p:tgtEl>
                                          <p:spTgt spid="32"/>
                                        </p:tgtEl>
                                      </p:cBhvr>
                                    </p:animEffect>
                                  </p:childTnLst>
                                </p:cTn>
                              </p:par>
                              <p:par>
                                <p:cTn id="59" presetID="12" presetClass="entr" presetSubtype="4" fill="hold" grpId="0" nodeType="withEffect">
                                  <p:stCondLst>
                                    <p:cond delay="25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p:tgtEl>
                                          <p:spTgt spid="46"/>
                                        </p:tgtEl>
                                        <p:attrNameLst>
                                          <p:attrName>ppt_y</p:attrName>
                                        </p:attrNameLst>
                                      </p:cBhvr>
                                      <p:tavLst>
                                        <p:tav tm="0">
                                          <p:val>
                                            <p:strVal val="#ppt_y+#ppt_h*1.125000"/>
                                          </p:val>
                                        </p:tav>
                                        <p:tav tm="100000">
                                          <p:val>
                                            <p:strVal val="#ppt_y"/>
                                          </p:val>
                                        </p:tav>
                                      </p:tavLst>
                                    </p:anim>
                                    <p:animEffect transition="in" filter="wipe(up)">
                                      <p:cBhvr>
                                        <p:cTn id="62" dur="500"/>
                                        <p:tgtEl>
                                          <p:spTgt spid="46"/>
                                        </p:tgtEl>
                                      </p:cBhvr>
                                    </p:animEffect>
                                  </p:childTnLst>
                                </p:cTn>
                              </p:par>
                            </p:childTnLst>
                          </p:cTn>
                        </p:par>
                        <p:par>
                          <p:cTn id="63" fill="hold">
                            <p:stCondLst>
                              <p:cond delay="2650"/>
                            </p:stCondLst>
                            <p:childTnLst>
                              <p:par>
                                <p:cTn id="64" presetID="22" presetClass="entr" presetSubtype="1"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up)">
                                      <p:cBhvr>
                                        <p:cTn id="66" dur="500"/>
                                        <p:tgtEl>
                                          <p:spTgt spid="47"/>
                                        </p:tgtEl>
                                      </p:cBhvr>
                                    </p:animEffect>
                                  </p:childTnLst>
                                </p:cTn>
                              </p:par>
                              <p:par>
                                <p:cTn id="67" presetID="22" presetClass="entr" presetSubtype="1"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par>
                                <p:cTn id="70" presetID="22" presetClass="entr" presetSubtype="1"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500"/>
                                        <p:tgtEl>
                                          <p:spTgt spid="53"/>
                                        </p:tgtEl>
                                      </p:cBhvr>
                                    </p:animEffect>
                                  </p:childTnLst>
                                </p:cTn>
                              </p:par>
                              <p:par>
                                <p:cTn id="73" presetID="22" presetClass="entr" presetSubtype="1"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36" grpId="0" animBg="1"/>
      <p:bldP spid="4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59</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4" name="图片 3" descr="图片包含 户外, 天空, 云彩, 多云&#10;&#10;已生成极高可信度的说明">
            <a:extLst>
              <a:ext uri="{FF2B5EF4-FFF2-40B4-BE49-F238E27FC236}">
                <a16:creationId xmlns:a16="http://schemas.microsoft.com/office/drawing/2014/main" id="{031E7589-CFEE-4077-B88E-10B1F39FF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424" y="1564569"/>
            <a:ext cx="7579114" cy="3789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a:extLst>
              <a:ext uri="{FF2B5EF4-FFF2-40B4-BE49-F238E27FC236}">
                <a16:creationId xmlns:a16="http://schemas.microsoft.com/office/drawing/2014/main" id="{E63B679D-A8D2-4CB7-8124-D726025DF44F}"/>
              </a:ext>
            </a:extLst>
          </p:cNvPr>
          <p:cNvSpPr txBox="1"/>
          <p:nvPr/>
        </p:nvSpPr>
        <p:spPr>
          <a:xfrm>
            <a:off x="551383" y="2260686"/>
            <a:ext cx="5544616" cy="400110"/>
          </a:xfrm>
          <a:prstGeom prst="rect">
            <a:avLst/>
          </a:prstGeom>
          <a:noFill/>
        </p:spPr>
        <p:txBody>
          <a:bodyPr wrap="square" rtlCol="0">
            <a:spAutoFit/>
          </a:bodyPr>
          <a:lstStyle/>
          <a:p>
            <a:r>
              <a:rPr lang="zh-CN" altLang="en-US" sz="2000" b="1" dirty="0">
                <a:cs typeface="+mn-ea"/>
                <a:sym typeface="+mn-lt"/>
              </a:rPr>
              <a:t>在这里输入小标题</a:t>
            </a:r>
          </a:p>
        </p:txBody>
      </p:sp>
      <p:sp>
        <p:nvSpPr>
          <p:cNvPr id="48" name="Rectangle 6">
            <a:extLst>
              <a:ext uri="{FF2B5EF4-FFF2-40B4-BE49-F238E27FC236}">
                <a16:creationId xmlns:a16="http://schemas.microsoft.com/office/drawing/2014/main" id="{8A7DBD0B-9BA9-4B7F-A3F4-7A4395418D45}"/>
              </a:ext>
            </a:extLst>
          </p:cNvPr>
          <p:cNvSpPr>
            <a:spLocks noChangeArrowheads="1"/>
          </p:cNvSpPr>
          <p:nvPr/>
        </p:nvSpPr>
        <p:spPr bwMode="auto">
          <a:xfrm>
            <a:off x="551383" y="2610607"/>
            <a:ext cx="335163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defRPr/>
            </a:pPr>
            <a:r>
              <a:rPr lang="zh-CN" altLang="en-US" sz="1600" dirty="0">
                <a:solidFill>
                  <a:schemeClr val="bg1"/>
                </a:solidFill>
                <a:latin typeface="+mn-lt"/>
                <a:ea typeface="+mn-ea"/>
                <a:cs typeface="+mn-ea"/>
                <a:sym typeface="+mn-lt"/>
              </a:rPr>
              <a:t>在这里输入您想要的文字，可通过复制粘贴到此框内，只保留文本。在这里输入您想要的文字，可通过复制粘贴到此框内，只保留文本。在这里输入您想要的文字，可通过复制粘贴到此框内，只保留文本。在这里输入您想要的文字，可通过复制粘贴到此框内，只保留文本。</a:t>
            </a:r>
          </a:p>
          <a:p>
            <a:pPr>
              <a:lnSpc>
                <a:spcPct val="125000"/>
              </a:lnSpc>
            </a:pPr>
            <a:endParaRPr lang="zh-CN" altLang="en-US" sz="1600" dirty="0">
              <a:solidFill>
                <a:schemeClr val="bg1"/>
              </a:solidFill>
              <a:cs typeface="+mn-ea"/>
              <a:sym typeface="+mn-lt"/>
            </a:endParaRPr>
          </a:p>
        </p:txBody>
      </p:sp>
      <p:sp>
        <p:nvSpPr>
          <p:cNvPr id="49" name="文本框 48">
            <a:extLst>
              <a:ext uri="{FF2B5EF4-FFF2-40B4-BE49-F238E27FC236}">
                <a16:creationId xmlns:a16="http://schemas.microsoft.com/office/drawing/2014/main" id="{B4261875-FE8E-4E7A-A37D-D52F6C7E2329}"/>
              </a:ext>
            </a:extLst>
          </p:cNvPr>
          <p:cNvSpPr txBox="1"/>
          <p:nvPr/>
        </p:nvSpPr>
        <p:spPr>
          <a:xfrm>
            <a:off x="551383" y="1726100"/>
            <a:ext cx="5544616" cy="584775"/>
          </a:xfrm>
          <a:prstGeom prst="rect">
            <a:avLst/>
          </a:prstGeom>
          <a:noFill/>
        </p:spPr>
        <p:txBody>
          <a:bodyPr wrap="square" rtlCol="0">
            <a:spAutoFit/>
          </a:bodyPr>
          <a:lstStyle/>
          <a:p>
            <a:r>
              <a:rPr lang="zh-CN" altLang="en-US" sz="3200" b="1" dirty="0">
                <a:cs typeface="+mn-ea"/>
                <a:sym typeface="+mn-lt"/>
              </a:rPr>
              <a:t>放飞梦想！！！</a:t>
            </a:r>
          </a:p>
        </p:txBody>
      </p:sp>
    </p:spTree>
    <p:extLst>
      <p:ext uri="{BB962C8B-B14F-4D97-AF65-F5344CB8AC3E}">
        <p14:creationId xmlns:p14="http://schemas.microsoft.com/office/powerpoint/2010/main" val="2981338231"/>
      </p:ext>
    </p:extLst>
  </p:cSld>
  <p:clrMapOvr>
    <a:masterClrMapping/>
  </p:clrMapOvr>
  <mc:AlternateContent xmlns:mc="http://schemas.openxmlformats.org/markup-compatibility/2006" xmlns:p14="http://schemas.microsoft.com/office/powerpoint/2010/main">
    <mc:Choice Requires="p14">
      <p:transition spd="slow" p14:dur="2000" advTm="4493"/>
    </mc:Choice>
    <mc:Fallback xmlns="">
      <p:transition spd="slow" advTm="4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anim calcmode="lin" valueType="num">
                                      <p:cBhvr>
                                        <p:cTn id="45" dur="500" fill="hold"/>
                                        <p:tgtEl>
                                          <p:spTgt spid="48"/>
                                        </p:tgtEl>
                                        <p:attrNameLst>
                                          <p:attrName>ppt_x</p:attrName>
                                        </p:attrNameLst>
                                      </p:cBhvr>
                                      <p:tavLst>
                                        <p:tav tm="0">
                                          <p:val>
                                            <p:strVal val="#ppt_x"/>
                                          </p:val>
                                        </p:tav>
                                        <p:tav tm="100000">
                                          <p:val>
                                            <p:strVal val="#ppt_x"/>
                                          </p:val>
                                        </p:tav>
                                      </p:tavLst>
                                    </p:anim>
                                    <p:anim calcmode="lin" valueType="num">
                                      <p:cBhvr>
                                        <p:cTn id="46" dur="500" fill="hold"/>
                                        <p:tgtEl>
                                          <p:spTgt spid="48"/>
                                        </p:tgtEl>
                                        <p:attrNameLst>
                                          <p:attrName>ppt_y</p:attrName>
                                        </p:attrNameLst>
                                      </p:cBhvr>
                                      <p:tavLst>
                                        <p:tav tm="0">
                                          <p:val>
                                            <p:strVal val="#ppt_y+.1"/>
                                          </p:val>
                                        </p:tav>
                                        <p:tav tm="100000">
                                          <p:val>
                                            <p:strVal val="#ppt_y"/>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par>
                          <p:cTn id="50" fill="hold">
                            <p:stCondLst>
                              <p:cond delay="750"/>
                            </p:stCondLst>
                            <p:childTnLst>
                              <p:par>
                                <p:cTn id="51" presetID="42"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6</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pic>
        <p:nvPicPr>
          <p:cNvPr id="15" name="图片 14">
            <a:extLst>
              <a:ext uri="{FF2B5EF4-FFF2-40B4-BE49-F238E27FC236}">
                <a16:creationId xmlns:a16="http://schemas.microsoft.com/office/drawing/2014/main" id="{BC8A100C-C671-46BF-9832-BB49F123872D}"/>
              </a:ext>
            </a:extLst>
          </p:cNvPr>
          <p:cNvPicPr>
            <a:picLocks noChangeAspect="1"/>
          </p:cNvPicPr>
          <p:nvPr/>
        </p:nvPicPr>
        <p:blipFill>
          <a:blip r:embed="rId3"/>
          <a:stretch>
            <a:fillRect/>
          </a:stretch>
        </p:blipFill>
        <p:spPr>
          <a:xfrm>
            <a:off x="6340783" y="1628800"/>
            <a:ext cx="5569985" cy="315325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E1F172A-7FB4-4B79-AA68-0C64D5F9C9EF}"/>
                  </a:ext>
                </a:extLst>
              </p:cNvPr>
              <p:cNvSpPr txBox="1"/>
              <p:nvPr/>
            </p:nvSpPr>
            <p:spPr>
              <a:xfrm>
                <a:off x="0" y="1512313"/>
                <a:ext cx="4943872" cy="3797963"/>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en-US" sz="2500" i="1" smtClean="0">
                              <a:solidFill>
                                <a:srgbClr val="836967"/>
                              </a:solidFill>
                              <a:latin typeface="Cambria Math" panose="02040503050406030204" pitchFamily="18" charset="0"/>
                            </a:rPr>
                          </m:ctrlPr>
                        </m:sSubPr>
                        <m:e>
                          <m:r>
                            <a:rPr lang="zh-CN" altLang="en-US" sz="2500" i="1">
                              <a:latin typeface="Cambria Math" panose="02040503050406030204" pitchFamily="18" charset="0"/>
                            </a:rPr>
                            <m:t>𝑦</m:t>
                          </m:r>
                        </m:e>
                        <m:sub>
                          <m:r>
                            <a:rPr lang="zh-CN" altLang="en-US" sz="2500" i="1">
                              <a:latin typeface="Cambria Math" panose="02040503050406030204" pitchFamily="18" charset="0"/>
                            </a:rPr>
                            <m:t>𝑖</m:t>
                          </m:r>
                          <m:r>
                            <a:rPr lang="zh-CN" altLang="en-US" sz="2500" i="0">
                              <a:latin typeface="Cambria Math" panose="02040503050406030204" pitchFamily="18" charset="0"/>
                            </a:rPr>
                            <m:t>+1</m:t>
                          </m:r>
                        </m:sub>
                      </m:sSub>
                      <m:r>
                        <a:rPr lang="zh-CN" altLang="en-US" sz="2500" i="0">
                          <a:latin typeface="Cambria Math" panose="02040503050406030204" pitchFamily="18" charset="0"/>
                        </a:rPr>
                        <m:t>=</m:t>
                      </m:r>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𝑚</m:t>
                          </m:r>
                        </m:e>
                        <m:sub>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𝑥</m:t>
                              </m:r>
                            </m:e>
                            <m:sub>
                              <m:acc>
                                <m:accPr>
                                  <m:chr m:val="̇"/>
                                  <m:ctrlPr>
                                    <a:rPr lang="zh-CN" altLang="en-US" sz="2500" i="1">
                                      <a:solidFill>
                                        <a:srgbClr val="836967"/>
                                      </a:solidFill>
                                      <a:latin typeface="Cambria Math" panose="02040503050406030204" pitchFamily="18" charset="0"/>
                                    </a:rPr>
                                  </m:ctrlPr>
                                </m:accPr>
                                <m:e>
                                  <m:r>
                                    <a:rPr lang="zh-CN" altLang="en-US" sz="2500" i="1">
                                      <a:latin typeface="Cambria Math" panose="02040503050406030204" pitchFamily="18" charset="0"/>
                                    </a:rPr>
                                    <m:t>𝑖</m:t>
                                  </m:r>
                                </m:e>
                              </m:acc>
                              <m:r>
                                <a:rPr lang="zh-CN" altLang="en-US" sz="2500" i="0">
                                  <a:latin typeface="Cambria Math" panose="02040503050406030204" pitchFamily="18" charset="0"/>
                                </a:rPr>
                                <m:t>+1</m:t>
                              </m:r>
                            </m:sub>
                          </m:sSub>
                        </m:sub>
                      </m:sSub>
                      <m:r>
                        <a:rPr lang="zh-CN" altLang="en-US" sz="2500" i="0">
                          <a:latin typeface="Cambria Math" panose="02040503050406030204" pitchFamily="18" charset="0"/>
                        </a:rPr>
                        <m:t>+</m:t>
                      </m:r>
                      <m:r>
                        <a:rPr lang="zh-CN" altLang="en-US" sz="2500" i="1">
                          <a:latin typeface="Cambria Math" panose="02040503050406030204" pitchFamily="18" charset="0"/>
                        </a:rPr>
                        <m:t>𝐵</m:t>
                      </m:r>
                      <m:r>
                        <a:rPr lang="en-US" altLang="zh-CN" sz="2500" b="0" i="1" smtClean="0">
                          <a:latin typeface="Cambria Math" panose="02040503050406030204" pitchFamily="18" charset="0"/>
                        </a:rPr>
                        <m:t>  </m:t>
                      </m:r>
                    </m:oMath>
                  </m:oMathPara>
                </a14:m>
                <a:endParaRPr lang="en-US" altLang="zh-CN" sz="2500" b="0" dirty="0"/>
              </a:p>
              <a:p>
                <a:pPr algn="ctr">
                  <a:lnSpc>
                    <a:spcPct val="150000"/>
                  </a:lnSpc>
                </a:pPr>
                <a:r>
                  <a:rPr lang="en-US" altLang="zh-CN" sz="2500" dirty="0"/>
                  <a:t>               </a:t>
                </a:r>
                <a14:m>
                  <m:oMath xmlns:m="http://schemas.openxmlformats.org/officeDocument/2006/math">
                    <m:r>
                      <a:rPr lang="en-US" altLang="zh-CN" sz="2500" i="1" smtClean="0">
                        <a:latin typeface="Cambria Math" panose="02040503050406030204" pitchFamily="18" charset="0"/>
                      </a:rPr>
                      <m:t>=</m:t>
                    </m:r>
                    <m:r>
                      <a:rPr lang="zh-CN" altLang="en-US" sz="2500" i="1">
                        <a:latin typeface="Cambria Math" panose="02040503050406030204" pitchFamily="18" charset="0"/>
                      </a:rPr>
                      <m:t>𝑚</m:t>
                    </m:r>
                    <m:d>
                      <m:dPr>
                        <m:ctrlPr>
                          <a:rPr lang="zh-CN" altLang="en-US" sz="2500" i="1">
                            <a:latin typeface="Cambria Math" panose="02040503050406030204" pitchFamily="18" charset="0"/>
                          </a:rPr>
                        </m:ctrlPr>
                      </m:dPr>
                      <m:e>
                        <m:sSub>
                          <m:sSubPr>
                            <m:ctrlPr>
                              <a:rPr lang="zh-CN" altLang="en-US" sz="2500" i="1">
                                <a:latin typeface="Cambria Math" panose="02040503050406030204" pitchFamily="18" charset="0"/>
                              </a:rPr>
                            </m:ctrlPr>
                          </m:sSubPr>
                          <m:e>
                            <m:r>
                              <a:rPr lang="zh-CN" altLang="en-US" sz="2500" i="1">
                                <a:latin typeface="Cambria Math" panose="02040503050406030204" pitchFamily="18" charset="0"/>
                              </a:rPr>
                              <m:t>𝑥</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m:rPr>
                            <m:sty m:val="p"/>
                          </m:rPr>
                          <a:rPr lang="zh-CN" altLang="en-US" sz="2500" i="1" smtClean="0">
                            <a:latin typeface="Cambria Math" panose="02040503050406030204" pitchFamily="18" charset="0"/>
                          </a:rPr>
                          <m:t>Δ</m:t>
                        </m:r>
                        <m:r>
                          <a:rPr lang="zh-CN" altLang="en-US" sz="2500" i="1" smtClean="0">
                            <a:latin typeface="Cambria Math" panose="02040503050406030204" pitchFamily="18" charset="0"/>
                          </a:rPr>
                          <m:t>𝑥</m:t>
                        </m:r>
                      </m:e>
                    </m:d>
                    <m:r>
                      <a:rPr lang="zh-CN" altLang="en-US" sz="2500" i="1">
                        <a:latin typeface="Cambria Math" panose="02040503050406030204" pitchFamily="18" charset="0"/>
                      </a:rPr>
                      <m:t>+</m:t>
                    </m:r>
                    <m:r>
                      <a:rPr lang="zh-CN" altLang="en-US" sz="2500" i="1">
                        <a:latin typeface="Cambria Math" panose="02040503050406030204" pitchFamily="18" charset="0"/>
                      </a:rPr>
                      <m:t>𝐵</m:t>
                    </m:r>
                  </m:oMath>
                </a14:m>
                <a:endParaRPr lang="en-US" altLang="zh-CN" sz="2500" i="1" dirty="0">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rPr>
                        <m:t>                   </m:t>
                      </m:r>
                      <m:r>
                        <a:rPr lang="en-US" altLang="zh-CN" sz="2500" i="1" smtClean="0">
                          <a:latin typeface="Cambria Math" panose="02040503050406030204" pitchFamily="18" charset="0"/>
                        </a:rPr>
                        <m:t>=</m:t>
                      </m:r>
                      <m:r>
                        <a:rPr lang="zh-CN" altLang="en-US" sz="2500" i="1" smtClean="0">
                          <a:latin typeface="Cambria Math" panose="02040503050406030204" pitchFamily="18" charset="0"/>
                        </a:rPr>
                        <m:t>𝑚</m:t>
                      </m:r>
                      <m:sSub>
                        <m:sSubPr>
                          <m:ctrlPr>
                            <a:rPr lang="zh-CN" altLang="en-US" sz="2500" i="1">
                              <a:solidFill>
                                <a:srgbClr val="836967"/>
                              </a:solidFill>
                              <a:latin typeface="Cambria Math" panose="02040503050406030204" pitchFamily="18" charset="0"/>
                            </a:rPr>
                          </m:ctrlPr>
                        </m:sSubPr>
                        <m:e>
                          <m:r>
                            <a:rPr lang="zh-CN" altLang="en-US" sz="2500" i="1">
                              <a:latin typeface="Cambria Math" panose="02040503050406030204" pitchFamily="18" charset="0"/>
                            </a:rPr>
                            <m:t>𝑥</m:t>
                          </m:r>
                        </m:e>
                        <m:sub>
                          <m:r>
                            <a:rPr lang="zh-CN" altLang="en-US" sz="2500" i="1">
                              <a:latin typeface="Cambria Math" panose="02040503050406030204" pitchFamily="18" charset="0"/>
                            </a:rPr>
                            <m:t>𝑖</m:t>
                          </m:r>
                        </m:sub>
                      </m:sSub>
                      <m:r>
                        <a:rPr lang="zh-CN" altLang="en-US" sz="2500" i="0">
                          <a:latin typeface="Cambria Math" panose="02040503050406030204" pitchFamily="18" charset="0"/>
                        </a:rPr>
                        <m:t>+</m:t>
                      </m:r>
                      <m:r>
                        <a:rPr lang="zh-CN" altLang="en-US" sz="2500" i="1">
                          <a:latin typeface="Cambria Math" panose="02040503050406030204" pitchFamily="18" charset="0"/>
                        </a:rPr>
                        <m:t>𝐵</m:t>
                      </m:r>
                      <m:r>
                        <a:rPr lang="zh-CN" altLang="en-US" sz="2500" i="0">
                          <a:latin typeface="Cambria Math" panose="02040503050406030204" pitchFamily="18" charset="0"/>
                        </a:rPr>
                        <m:t>+</m:t>
                      </m:r>
                      <m:r>
                        <a:rPr lang="zh-CN" altLang="en-US" sz="2500" i="1">
                          <a:latin typeface="Cambria Math" panose="02040503050406030204" pitchFamily="18" charset="0"/>
                        </a:rPr>
                        <m:t>𝑚</m:t>
                      </m:r>
                      <m:r>
                        <m:rPr>
                          <m:sty m:val="p"/>
                        </m:rPr>
                        <a:rPr lang="zh-CN" altLang="en-US" sz="2500" i="1">
                          <a:latin typeface="Cambria Math" panose="02040503050406030204" pitchFamily="18" charset="0"/>
                        </a:rPr>
                        <m:t>Δ</m:t>
                      </m:r>
                      <m:r>
                        <a:rPr lang="zh-CN" altLang="en-US" sz="2500" i="1">
                          <a:latin typeface="Cambria Math" panose="02040503050406030204" pitchFamily="18" charset="0"/>
                        </a:rPr>
                        <m:t>𝑥</m:t>
                      </m:r>
                    </m:oMath>
                  </m:oMathPara>
                </a14:m>
                <a:endParaRPr lang="en-US" altLang="zh-CN" sz="2500" dirty="0"/>
              </a:p>
              <a:p>
                <a:pPr algn="ctr">
                  <a:lnSpc>
                    <a:spcPct val="150000"/>
                  </a:lnSpc>
                </a:pPr>
                <a:r>
                  <a:rPr lang="zh-CN" altLang="en-US" sz="2500" dirty="0">
                    <a:solidFill>
                      <a:srgbClr val="836967"/>
                    </a:solidFill>
                  </a:rPr>
                  <a:t>     </a:t>
                </a:r>
                <a14:m>
                  <m:oMath xmlns:m="http://schemas.openxmlformats.org/officeDocument/2006/math">
                    <m:sSub>
                      <m:sSubPr>
                        <m:ctrlPr>
                          <a:rPr lang="zh-CN" altLang="en-US" sz="2500" i="1">
                            <a:latin typeface="Cambria Math" panose="02040503050406030204" pitchFamily="18" charset="0"/>
                          </a:rPr>
                        </m:ctrlPr>
                      </m:sSubPr>
                      <m:e>
                        <m:r>
                          <a:rPr lang="en-US" altLang="zh-CN" sz="2500" i="1">
                            <a:latin typeface="Cambria Math" panose="02040503050406030204" pitchFamily="18" charset="0"/>
                          </a:rPr>
                          <m:t>=</m:t>
                        </m:r>
                        <m:r>
                          <a:rPr lang="zh-CN" altLang="en-US" sz="2500" i="1">
                            <a:latin typeface="Cambria Math" panose="02040503050406030204" pitchFamily="18" charset="0"/>
                          </a:rPr>
                          <m:t>𝑦</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a:rPr lang="zh-CN" altLang="en-US" sz="2500" i="1">
                        <a:latin typeface="Cambria Math" panose="02040503050406030204" pitchFamily="18" charset="0"/>
                      </a:rPr>
                      <m:t>𝑚</m:t>
                    </m:r>
                    <m:r>
                      <m:rPr>
                        <m:sty m:val="p"/>
                      </m:rPr>
                      <a:rPr lang="zh-CN" altLang="en-US" sz="2500" i="1">
                        <a:latin typeface="Cambria Math" panose="02040503050406030204" pitchFamily="18" charset="0"/>
                      </a:rPr>
                      <m:t>Δ</m:t>
                    </m:r>
                    <m:r>
                      <a:rPr lang="zh-CN" altLang="en-US" sz="2500" i="1">
                        <a:latin typeface="Cambria Math" panose="02040503050406030204" pitchFamily="18" charset="0"/>
                      </a:rPr>
                      <m:t>𝑥</m:t>
                    </m:r>
                  </m:oMath>
                </a14:m>
                <a:r>
                  <a:rPr lang="zh-CN" altLang="en-US" sz="2500" dirty="0"/>
                  <a:t> </a:t>
                </a:r>
                <a:endParaRPr lang="en-US" altLang="zh-CN" sz="2500" dirty="0"/>
              </a:p>
              <a:p>
                <a:pPr algn="ctr">
                  <a:lnSpc>
                    <a:spcPct val="150000"/>
                  </a:lnSpc>
                </a:pPr>
                <a:endParaRPr lang="en-US" altLang="zh-CN" sz="2500" dirty="0"/>
              </a:p>
              <a:p>
                <a:pPr algn="ctr">
                  <a:lnSpc>
                    <a:spcPct val="150000"/>
                  </a:lnSpc>
                </a:pPr>
                <a:r>
                  <a:rPr lang="zh-CN" altLang="en-US" sz="2500" dirty="0"/>
                  <a:t>   </a:t>
                </a:r>
                <a:r>
                  <a:rPr lang="zh-CN" altLang="en-US" dirty="0"/>
                  <a:t>其中 </a:t>
                </a:r>
                <a14:m>
                  <m:oMath xmlns:m="http://schemas.openxmlformats.org/officeDocument/2006/math">
                    <m:r>
                      <m:rPr>
                        <m:sty m:val="p"/>
                      </m:rPr>
                      <a:rPr lang="zh-CN" altLang="en-US" i="1" smtClean="0">
                        <a:latin typeface="Cambria Math" panose="02040503050406030204" pitchFamily="18" charset="0"/>
                      </a:rPr>
                      <m:t>Δ</m:t>
                    </m:r>
                    <m:r>
                      <a:rPr lang="zh-CN" altLang="en-US" i="1" smtClean="0">
                        <a:latin typeface="Cambria Math" panose="02040503050406030204" pitchFamily="18" charset="0"/>
                      </a:rPr>
                      <m:t>𝑥</m:t>
                    </m:r>
                  </m:oMath>
                </a14:m>
                <a:r>
                  <a:rPr lang="zh-CN" altLang="en-US" dirty="0"/>
                  <a:t> </a:t>
                </a:r>
                <a:r>
                  <a:rPr lang="en-US" altLang="zh-CN" dirty="0"/>
                  <a:t>= 1   ,  </a:t>
                </a:r>
                <a14:m>
                  <m:oMath xmlns:m="http://schemas.openxmlformats.org/officeDocument/2006/math">
                    <m:sSub>
                      <m:sSubPr>
                        <m:ctrlPr>
                          <a:rPr lang="zh-CN" altLang="en-US" sz="2500" i="1" smtClean="0">
                            <a:solidFill>
                              <a:srgbClr val="836967"/>
                            </a:solidFill>
                            <a:latin typeface="Cambria Math" panose="02040503050406030204" pitchFamily="18" charset="0"/>
                          </a:rPr>
                        </m:ctrlPr>
                      </m:sSubPr>
                      <m:e>
                        <m:r>
                          <a:rPr lang="zh-CN" altLang="en-US" sz="2500" i="1">
                            <a:latin typeface="Cambria Math" panose="02040503050406030204" pitchFamily="18" charset="0"/>
                          </a:rPr>
                          <m:t>𝑦</m:t>
                        </m:r>
                      </m:e>
                      <m:sub>
                        <m:r>
                          <a:rPr lang="zh-CN" altLang="en-US" sz="2500" i="1">
                            <a:latin typeface="Cambria Math" panose="02040503050406030204" pitchFamily="18" charset="0"/>
                          </a:rPr>
                          <m:t>𝑖</m:t>
                        </m:r>
                        <m:r>
                          <a:rPr lang="zh-CN" altLang="en-US" sz="2500" i="0">
                            <a:latin typeface="Cambria Math" panose="02040503050406030204" pitchFamily="18" charset="0"/>
                          </a:rPr>
                          <m:t>+1</m:t>
                        </m:r>
                      </m:sub>
                    </m:sSub>
                  </m:oMath>
                </a14:m>
                <a:r>
                  <a:rPr lang="en-US" altLang="zh-CN" sz="2500" dirty="0"/>
                  <a:t> </a:t>
                </a:r>
                <a14:m>
                  <m:oMath xmlns:m="http://schemas.openxmlformats.org/officeDocument/2006/math">
                    <m:sSub>
                      <m:sSubPr>
                        <m:ctrlPr>
                          <a:rPr lang="zh-CN" altLang="en-US" sz="2500" i="1">
                            <a:latin typeface="Cambria Math" panose="02040503050406030204" pitchFamily="18" charset="0"/>
                          </a:rPr>
                        </m:ctrlPr>
                      </m:sSubPr>
                      <m:e>
                        <m:r>
                          <a:rPr lang="en-US" altLang="zh-CN" sz="2500" i="1">
                            <a:latin typeface="Cambria Math" panose="02040503050406030204" pitchFamily="18" charset="0"/>
                          </a:rPr>
                          <m:t>=</m:t>
                        </m:r>
                        <m:r>
                          <a:rPr lang="zh-CN" altLang="en-US" sz="2500" i="1">
                            <a:latin typeface="Cambria Math" panose="02040503050406030204" pitchFamily="18" charset="0"/>
                          </a:rPr>
                          <m:t>𝑦</m:t>
                        </m:r>
                      </m:e>
                      <m:sub>
                        <m:r>
                          <a:rPr lang="zh-CN" altLang="en-US" sz="2500" i="1">
                            <a:latin typeface="Cambria Math" panose="02040503050406030204" pitchFamily="18" charset="0"/>
                          </a:rPr>
                          <m:t>𝑖</m:t>
                        </m:r>
                      </m:sub>
                    </m:sSub>
                    <m:r>
                      <a:rPr lang="zh-CN" altLang="en-US" sz="2500" i="1">
                        <a:latin typeface="Cambria Math" panose="02040503050406030204" pitchFamily="18" charset="0"/>
                      </a:rPr>
                      <m:t>+</m:t>
                    </m:r>
                    <m:r>
                      <a:rPr lang="zh-CN" altLang="en-US" sz="2500" i="1">
                        <a:latin typeface="Cambria Math" panose="02040503050406030204" pitchFamily="18" charset="0"/>
                      </a:rPr>
                      <m:t>𝑚</m:t>
                    </m:r>
                  </m:oMath>
                </a14:m>
                <a:r>
                  <a:rPr lang="en-US" altLang="zh-CN" dirty="0"/>
                  <a:t>   </a:t>
                </a:r>
                <a:endParaRPr lang="zh-CN" altLang="en-US" i="1" dirty="0">
                  <a:latin typeface="Cambria Math" panose="02040503050406030204" pitchFamily="18" charset="0"/>
                </a:endParaRPr>
              </a:p>
              <a:p>
                <a:pPr algn="ctr"/>
                <a:endParaRPr lang="zh-CN" altLang="en-US" dirty="0"/>
              </a:p>
            </p:txBody>
          </p:sp>
        </mc:Choice>
        <mc:Fallback xmlns="">
          <p:sp>
            <p:nvSpPr>
              <p:cNvPr id="16" name="文本框 15">
                <a:extLst>
                  <a:ext uri="{FF2B5EF4-FFF2-40B4-BE49-F238E27FC236}">
                    <a16:creationId xmlns:a16="http://schemas.microsoft.com/office/drawing/2014/main" id="{EE1F172A-7FB4-4B79-AA68-0C64D5F9C9EF}"/>
                  </a:ext>
                </a:extLst>
              </p:cNvPr>
              <p:cNvSpPr txBox="1">
                <a:spLocks noRot="1" noChangeAspect="1" noMove="1" noResize="1" noEditPoints="1" noAdjustHandles="1" noChangeArrowheads="1" noChangeShapeType="1" noTextEdit="1"/>
              </p:cNvSpPr>
              <p:nvPr/>
            </p:nvSpPr>
            <p:spPr>
              <a:xfrm>
                <a:off x="0" y="1512313"/>
                <a:ext cx="4943872" cy="3797963"/>
              </a:xfrm>
              <a:prstGeom prst="rect">
                <a:avLst/>
              </a:prstGeom>
              <a:blipFill>
                <a:blip r:embed="rId4"/>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E41E1F0-970E-4EA7-9AD4-685A30E1E97E}"/>
              </a:ext>
            </a:extLst>
          </p:cNvPr>
          <p:cNvSpPr txBox="1"/>
          <p:nvPr/>
        </p:nvSpPr>
        <p:spPr>
          <a:xfrm>
            <a:off x="6456040" y="5166425"/>
            <a:ext cx="4801314" cy="646331"/>
          </a:xfrm>
          <a:prstGeom prst="rect">
            <a:avLst/>
          </a:prstGeom>
          <a:noFill/>
        </p:spPr>
        <p:txBody>
          <a:bodyPr wrap="none" rtlCol="0">
            <a:spAutoFit/>
          </a:bodyPr>
          <a:lstStyle/>
          <a:p>
            <a:r>
              <a:rPr lang="zh-CN" altLang="en-US" dirty="0"/>
              <a:t>从左端开始每增加一个单位，</a:t>
            </a:r>
            <a:r>
              <a:rPr lang="en-US" altLang="zh-CN" dirty="0"/>
              <a:t>y</a:t>
            </a:r>
            <a:r>
              <a:rPr lang="zh-CN" altLang="en-US" dirty="0"/>
              <a:t>就加上一个</a:t>
            </a:r>
            <a:r>
              <a:rPr lang="en-US" altLang="zh-CN" dirty="0"/>
              <a:t>m</a:t>
            </a:r>
          </a:p>
          <a:p>
            <a:r>
              <a:rPr lang="zh-CN" altLang="en-US" dirty="0"/>
              <a:t>那么线上的每一个点都可以根据前面的点推算</a:t>
            </a:r>
          </a:p>
        </p:txBody>
      </p:sp>
    </p:spTree>
    <p:extLst>
      <p:ext uri="{BB962C8B-B14F-4D97-AF65-F5344CB8AC3E}">
        <p14:creationId xmlns:p14="http://schemas.microsoft.com/office/powerpoint/2010/main" val="743175105"/>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60</a:t>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headEnd/>
            <a:tailEnd/>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标题一</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标题二</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6" name="矩形 53"/>
          <p:cNvSpPr>
            <a:spLocks noChangeArrowheads="1"/>
          </p:cNvSpPr>
          <p:nvPr/>
        </p:nvSpPr>
        <p:spPr bwMode="auto">
          <a:xfrm>
            <a:off x="10058288" y="0"/>
            <a:ext cx="1573552" cy="969418"/>
          </a:xfrm>
          <a:prstGeom prst="rect">
            <a:avLst/>
          </a:prstGeom>
          <a:solidFill>
            <a:schemeClr val="tx1"/>
          </a:solidFill>
          <a:ln w="9525">
            <a:solidFill>
              <a:srgbClr val="EAEAEA"/>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等腰三角形 45"/>
          <p:cNvSpPr>
            <a:spLocks noChangeAspect="1"/>
          </p:cNvSpPr>
          <p:nvPr/>
        </p:nvSpPr>
        <p:spPr>
          <a:xfrm rot="10800000" flipV="1">
            <a:off x="10567557"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5" name="Freeform 6"/>
          <p:cNvSpPr/>
          <p:nvPr/>
        </p:nvSpPr>
        <p:spPr bwMode="auto">
          <a:xfrm>
            <a:off x="6645856" y="2868833"/>
            <a:ext cx="1375826" cy="158688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7" name="Freeform 7"/>
          <p:cNvSpPr/>
          <p:nvPr/>
        </p:nvSpPr>
        <p:spPr bwMode="auto">
          <a:xfrm>
            <a:off x="3792645" y="2868833"/>
            <a:ext cx="1374239" cy="158688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8" name="Freeform 8"/>
          <p:cNvSpPr/>
          <p:nvPr/>
        </p:nvSpPr>
        <p:spPr bwMode="auto">
          <a:xfrm>
            <a:off x="4505155" y="1629478"/>
            <a:ext cx="1374239" cy="158846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49" name="Freeform 9"/>
          <p:cNvSpPr/>
          <p:nvPr/>
        </p:nvSpPr>
        <p:spPr bwMode="auto">
          <a:xfrm>
            <a:off x="5934933" y="1629478"/>
            <a:ext cx="1374239" cy="158846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0" name="Freeform 10"/>
          <p:cNvSpPr/>
          <p:nvPr/>
        </p:nvSpPr>
        <p:spPr bwMode="auto">
          <a:xfrm>
            <a:off x="4505155" y="4100251"/>
            <a:ext cx="1374239" cy="158846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bg1"/>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1" name="Freeform 11"/>
          <p:cNvSpPr/>
          <p:nvPr/>
        </p:nvSpPr>
        <p:spPr bwMode="auto">
          <a:xfrm>
            <a:off x="5934933" y="4100251"/>
            <a:ext cx="1374239" cy="158846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294A5A"/>
          </a:solidFill>
          <a:ln>
            <a:noFill/>
          </a:ln>
          <a:effectLst>
            <a:innerShdw blurRad="114300">
              <a:prstClr val="black"/>
            </a:innerShdw>
          </a:effectLst>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2" name="Freeform 12"/>
          <p:cNvSpPr>
            <a:spLocks noEditPoints="1"/>
          </p:cNvSpPr>
          <p:nvPr/>
        </p:nvSpPr>
        <p:spPr bwMode="auto">
          <a:xfrm>
            <a:off x="4909809" y="4644550"/>
            <a:ext cx="598254" cy="445914"/>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3" name="Freeform 13"/>
          <p:cNvSpPr>
            <a:spLocks noEditPoints="1"/>
          </p:cNvSpPr>
          <p:nvPr/>
        </p:nvSpPr>
        <p:spPr bwMode="auto">
          <a:xfrm>
            <a:off x="7074313" y="3362352"/>
            <a:ext cx="612536" cy="604603"/>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4" name="Freeform 14"/>
          <p:cNvSpPr>
            <a:spLocks noEditPoints="1"/>
          </p:cNvSpPr>
          <p:nvPr/>
        </p:nvSpPr>
        <p:spPr bwMode="auto">
          <a:xfrm>
            <a:off x="4993914" y="2059524"/>
            <a:ext cx="439566" cy="599841"/>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5" name="Freeform 15"/>
          <p:cNvSpPr>
            <a:spLocks noEditPoints="1"/>
          </p:cNvSpPr>
          <p:nvPr/>
        </p:nvSpPr>
        <p:spPr bwMode="auto">
          <a:xfrm>
            <a:off x="6274525" y="2126172"/>
            <a:ext cx="698226" cy="598254"/>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6" name="Freeform 16"/>
          <p:cNvSpPr>
            <a:spLocks noEditPoints="1"/>
          </p:cNvSpPr>
          <p:nvPr/>
        </p:nvSpPr>
        <p:spPr bwMode="auto">
          <a:xfrm>
            <a:off x="6290395" y="4614401"/>
            <a:ext cx="752181" cy="599841"/>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7" name="Freeform 17"/>
          <p:cNvSpPr>
            <a:spLocks noEditPoints="1"/>
          </p:cNvSpPr>
          <p:nvPr/>
        </p:nvSpPr>
        <p:spPr bwMode="auto">
          <a:xfrm>
            <a:off x="4183017" y="3359179"/>
            <a:ext cx="612536" cy="61412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vert="horz" wrap="square" lIns="91398" tIns="45699" rIns="91398" bIns="45699" numCol="1" anchor="t" anchorCtr="0" compatLnSpc="1"/>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1799" b="0" i="0" u="none" strike="noStrike" kern="0" cap="none" spc="0" normalizeH="0" baseline="0" noProof="0">
              <a:ln>
                <a:noFill/>
              </a:ln>
              <a:solidFill>
                <a:srgbClr val="294A5A"/>
              </a:solidFill>
              <a:effectLst/>
              <a:uLnTx/>
              <a:uFillTx/>
              <a:ea typeface="宋体" pitchFamily="2" charset="-122"/>
            </a:endParaRPr>
          </a:p>
        </p:txBody>
      </p:sp>
      <p:sp>
        <p:nvSpPr>
          <p:cNvPr id="58" name="TextBox 15"/>
          <p:cNvSpPr txBox="1"/>
          <p:nvPr/>
        </p:nvSpPr>
        <p:spPr>
          <a:xfrm>
            <a:off x="2186451" y="1696648"/>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主要任务</a:t>
            </a:r>
          </a:p>
        </p:txBody>
      </p:sp>
      <p:sp>
        <p:nvSpPr>
          <p:cNvPr id="59" name="TextBox 16"/>
          <p:cNvSpPr txBox="1"/>
          <p:nvPr/>
        </p:nvSpPr>
        <p:spPr>
          <a:xfrm>
            <a:off x="795246" y="2089922"/>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0" name="TextBox 17"/>
          <p:cNvSpPr txBox="1"/>
          <p:nvPr/>
        </p:nvSpPr>
        <p:spPr>
          <a:xfrm>
            <a:off x="7495962" y="1696648"/>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团队协同较好</a:t>
            </a:r>
          </a:p>
        </p:txBody>
      </p:sp>
      <p:sp>
        <p:nvSpPr>
          <p:cNvPr id="61" name="TextBox 18"/>
          <p:cNvSpPr txBox="1"/>
          <p:nvPr/>
        </p:nvSpPr>
        <p:spPr>
          <a:xfrm>
            <a:off x="7461456" y="2089922"/>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2" name="TextBox 19"/>
          <p:cNvSpPr txBox="1"/>
          <p:nvPr/>
        </p:nvSpPr>
        <p:spPr>
          <a:xfrm>
            <a:off x="8189374" y="3099231"/>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操作方式</a:t>
            </a:r>
          </a:p>
        </p:txBody>
      </p:sp>
      <p:sp>
        <p:nvSpPr>
          <p:cNvPr id="63" name="TextBox 20"/>
          <p:cNvSpPr txBox="1"/>
          <p:nvPr/>
        </p:nvSpPr>
        <p:spPr>
          <a:xfrm>
            <a:off x="8154868" y="3492505"/>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4" name="TextBox 21"/>
          <p:cNvSpPr txBox="1"/>
          <p:nvPr/>
        </p:nvSpPr>
        <p:spPr>
          <a:xfrm>
            <a:off x="7464443" y="4438777"/>
            <a:ext cx="1996567" cy="399955"/>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999" b="1" dirty="0">
                <a:solidFill>
                  <a:srgbClr val="484849"/>
                </a:solidFill>
                <a:latin typeface="微软雅黑"/>
              </a:rPr>
              <a:t>资金略欠缺</a:t>
            </a:r>
          </a:p>
        </p:txBody>
      </p:sp>
      <p:sp>
        <p:nvSpPr>
          <p:cNvPr id="65" name="TextBox 22"/>
          <p:cNvSpPr txBox="1"/>
          <p:nvPr/>
        </p:nvSpPr>
        <p:spPr>
          <a:xfrm>
            <a:off x="7429937" y="4832051"/>
            <a:ext cx="3406957" cy="646073"/>
          </a:xfrm>
          <a:prstGeom prst="rect">
            <a:avLst/>
          </a:prstGeom>
          <a:noFill/>
        </p:spPr>
        <p:txBody>
          <a:bodyPr wrap="square" lIns="91398" tIns="45699" rIns="91398" bIns="45699" rtlCol="0">
            <a:spAutoFit/>
          </a:bodyPr>
          <a:lstStyle/>
          <a:p>
            <a:pP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6" name="TextBox 23"/>
          <p:cNvSpPr txBox="1"/>
          <p:nvPr/>
        </p:nvSpPr>
        <p:spPr>
          <a:xfrm>
            <a:off x="2312526" y="4454538"/>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效益预测</a:t>
            </a:r>
          </a:p>
        </p:txBody>
      </p:sp>
      <p:sp>
        <p:nvSpPr>
          <p:cNvPr id="67" name="TextBox 24"/>
          <p:cNvSpPr txBox="1"/>
          <p:nvPr/>
        </p:nvSpPr>
        <p:spPr>
          <a:xfrm>
            <a:off x="921321" y="4847811"/>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
        <p:nvSpPr>
          <p:cNvPr id="68" name="TextBox 25"/>
          <p:cNvSpPr txBox="1"/>
          <p:nvPr/>
        </p:nvSpPr>
        <p:spPr>
          <a:xfrm>
            <a:off x="1666393" y="3099232"/>
            <a:ext cx="1996567" cy="399955"/>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999" b="1" dirty="0">
                <a:solidFill>
                  <a:srgbClr val="484849"/>
                </a:solidFill>
                <a:latin typeface="微软雅黑"/>
              </a:rPr>
              <a:t>时间表</a:t>
            </a:r>
          </a:p>
        </p:txBody>
      </p:sp>
      <p:sp>
        <p:nvSpPr>
          <p:cNvPr id="69" name="TextBox 26"/>
          <p:cNvSpPr txBox="1"/>
          <p:nvPr/>
        </p:nvSpPr>
        <p:spPr>
          <a:xfrm>
            <a:off x="275189" y="3492507"/>
            <a:ext cx="3406957" cy="646073"/>
          </a:xfrm>
          <a:prstGeom prst="rect">
            <a:avLst/>
          </a:prstGeom>
          <a:noFill/>
        </p:spPr>
        <p:txBody>
          <a:bodyPr wrap="square" lIns="91398" tIns="45699" rIns="91398" bIns="45699" rtlCol="0">
            <a:spAutoFit/>
          </a:bodyPr>
          <a:lstStyle/>
          <a:p>
            <a:pPr algn="r" fontAlgn="base">
              <a:spcBef>
                <a:spcPct val="0"/>
              </a:spcBef>
              <a:spcAft>
                <a:spcPct val="0"/>
              </a:spcAft>
              <a:buFont typeface="Arial" pitchFamily="34" charset="0"/>
              <a:buNone/>
            </a:pPr>
            <a:r>
              <a:rPr lang="zh-CN" altLang="en-US" sz="1799" dirty="0">
                <a:solidFill>
                  <a:srgbClr val="484849"/>
                </a:solidFill>
                <a:latin typeface="微软雅黑"/>
              </a:rPr>
              <a:t>请在这里输入段落文本内容请在这里输入段落文本内容</a:t>
            </a:r>
          </a:p>
        </p:txBody>
      </p:sp>
    </p:spTree>
    <p:extLst>
      <p:ext uri="{BB962C8B-B14F-4D97-AF65-F5344CB8AC3E}">
        <p14:creationId xmlns:p14="http://schemas.microsoft.com/office/powerpoint/2010/main" val="236222172"/>
      </p:ext>
    </p:extLst>
  </p:cSld>
  <p:clrMapOvr>
    <a:masterClrMapping/>
  </p:clrMapOvr>
  <mc:AlternateContent xmlns:mc="http://schemas.openxmlformats.org/markup-compatibility/2006" xmlns:p14="http://schemas.microsoft.com/office/powerpoint/2010/main">
    <mc:Choice Requires="p14">
      <p:transition spd="slow" p14:dur="2000" advTm="8581"/>
    </mc:Choice>
    <mc:Fallback xmlns="">
      <p:transition spd="slow" advTm="858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 presetClass="entr" presetSubtype="9" fill="hold" grpId="0" nodeType="afterEffect" p14:presetBounceEnd="40000">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14:bounceEnd="40000">
                                          <p:cBhvr additive="base">
                                            <p:cTn id="42" dur="500" fill="hold"/>
                                            <p:tgtEl>
                                              <p:spTgt spid="48"/>
                                            </p:tgtEl>
                                            <p:attrNameLst>
                                              <p:attrName>ppt_x</p:attrName>
                                            </p:attrNameLst>
                                          </p:cBhvr>
                                          <p:tavLst>
                                            <p:tav tm="0">
                                              <p:val>
                                                <p:strVal val="0-#ppt_w/2"/>
                                              </p:val>
                                            </p:tav>
                                            <p:tav tm="100000">
                                              <p:val>
                                                <p:strVal val="#ppt_x"/>
                                              </p:val>
                                            </p:tav>
                                          </p:tavLst>
                                        </p:anim>
                                        <p:anim calcmode="lin" valueType="num" p14:bounceEnd="40000">
                                          <p:cBhvr additive="base">
                                            <p:cTn id="43" dur="500" fill="hold"/>
                                            <p:tgtEl>
                                              <p:spTgt spid="48"/>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14:presetBounceEnd="40000">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14:bounceEnd="40000">
                                          <p:cBhvr additive="base">
                                            <p:cTn id="4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9"/>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14:presetBounceEnd="40000">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14:bounceEnd="40000">
                                          <p:cBhvr additive="base">
                                            <p:cTn id="50"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51" dur="500" fill="hold"/>
                                            <p:tgtEl>
                                              <p:spTgt spid="45"/>
                                            </p:tgtEl>
                                            <p:attrNameLst>
                                              <p:attrName>ppt_y</p:attrName>
                                            </p:attrNameLst>
                                          </p:cBhvr>
                                          <p:tavLst>
                                            <p:tav tm="0">
                                              <p:val>
                                                <p:strVal val="#ppt_y"/>
                                              </p:val>
                                            </p:tav>
                                            <p:tav tm="100000">
                                              <p:val>
                                                <p:strVal val="#ppt_y"/>
                                              </p:val>
                                            </p:tav>
                                          </p:tavLst>
                                        </p:anim>
                                      </p:childTnLst>
                                    </p:cTn>
                                  </p:par>
                                  <p:par>
                                    <p:cTn id="52" presetID="2" presetClass="entr" presetSubtype="6" fill="hold" grpId="0" nodeType="withEffect" p14:presetBounceEnd="40000">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14:bounceEnd="40000">
                                          <p:cBhvr additive="base">
                                            <p:cTn id="54"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55" dur="500" fill="hold"/>
                                            <p:tgtEl>
                                              <p:spTgt spid="51"/>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14:presetBounceEnd="40000">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14:bounceEnd="40000">
                                          <p:cBhvr additive="base">
                                            <p:cTn id="58" dur="500" fill="hold"/>
                                            <p:tgtEl>
                                              <p:spTgt spid="50"/>
                                            </p:tgtEl>
                                            <p:attrNameLst>
                                              <p:attrName>ppt_x</p:attrName>
                                            </p:attrNameLst>
                                          </p:cBhvr>
                                          <p:tavLst>
                                            <p:tav tm="0">
                                              <p:val>
                                                <p:strVal val="0-#ppt_w/2"/>
                                              </p:val>
                                            </p:tav>
                                            <p:tav tm="100000">
                                              <p:val>
                                                <p:strVal val="#ppt_x"/>
                                              </p:val>
                                            </p:tav>
                                          </p:tavLst>
                                        </p:anim>
                                        <p:anim calcmode="lin" valueType="num" p14:bounceEnd="40000">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8" fill="hold" grpId="0" nodeType="withEffect" p14:presetBounceEnd="40000">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14:bounceEnd="40000">
                                          <p:cBhvr additive="base">
                                            <p:cTn id="62" dur="5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par>
                              <p:cTn id="64" fill="hold">
                                <p:stCondLst>
                                  <p:cond delay="1250"/>
                                </p:stCondLst>
                                <p:childTnLst>
                                  <p:par>
                                    <p:cTn id="65" presetID="31"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400" fill="hold"/>
                                            <p:tgtEl>
                                              <p:spTgt spid="54"/>
                                            </p:tgtEl>
                                            <p:attrNameLst>
                                              <p:attrName>ppt_w</p:attrName>
                                            </p:attrNameLst>
                                          </p:cBhvr>
                                          <p:tavLst>
                                            <p:tav tm="0">
                                              <p:val>
                                                <p:fltVal val="0"/>
                                              </p:val>
                                            </p:tav>
                                            <p:tav tm="100000">
                                              <p:val>
                                                <p:strVal val="#ppt_w"/>
                                              </p:val>
                                            </p:tav>
                                          </p:tavLst>
                                        </p:anim>
                                        <p:anim calcmode="lin" valueType="num">
                                          <p:cBhvr>
                                            <p:cTn id="68" dur="400" fill="hold"/>
                                            <p:tgtEl>
                                              <p:spTgt spid="54"/>
                                            </p:tgtEl>
                                            <p:attrNameLst>
                                              <p:attrName>ppt_h</p:attrName>
                                            </p:attrNameLst>
                                          </p:cBhvr>
                                          <p:tavLst>
                                            <p:tav tm="0">
                                              <p:val>
                                                <p:fltVal val="0"/>
                                              </p:val>
                                            </p:tav>
                                            <p:tav tm="100000">
                                              <p:val>
                                                <p:strVal val="#ppt_h"/>
                                              </p:val>
                                            </p:tav>
                                          </p:tavLst>
                                        </p:anim>
                                        <p:anim calcmode="lin" valueType="num">
                                          <p:cBhvr>
                                            <p:cTn id="69" dur="400" fill="hold"/>
                                            <p:tgtEl>
                                              <p:spTgt spid="54"/>
                                            </p:tgtEl>
                                            <p:attrNameLst>
                                              <p:attrName>style.rotation</p:attrName>
                                            </p:attrNameLst>
                                          </p:cBhvr>
                                          <p:tavLst>
                                            <p:tav tm="0">
                                              <p:val>
                                                <p:fltVal val="90"/>
                                              </p:val>
                                            </p:tav>
                                            <p:tav tm="100000">
                                              <p:val>
                                                <p:fltVal val="0"/>
                                              </p:val>
                                            </p:tav>
                                          </p:tavLst>
                                        </p:anim>
                                        <p:animEffect transition="in" filter="fade">
                                          <p:cBhvr>
                                            <p:cTn id="70" dur="400"/>
                                            <p:tgtEl>
                                              <p:spTgt spid="54"/>
                                            </p:tgtEl>
                                          </p:cBhvr>
                                        </p:animEffect>
                                      </p:childTnLst>
                                    </p:cTn>
                                  </p:par>
                                </p:childTnLst>
                              </p:cTn>
                            </p:par>
                            <p:par>
                              <p:cTn id="71" fill="hold">
                                <p:stCondLst>
                                  <p:cond delay="1650"/>
                                </p:stCondLst>
                                <p:childTnLst>
                                  <p:par>
                                    <p:cTn id="72" presetID="22" presetClass="entr" presetSubtype="2"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right)">
                                          <p:cBhvr>
                                            <p:cTn id="74" dur="500"/>
                                            <p:tgtEl>
                                              <p:spTgt spid="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right)">
                                          <p:cBhvr>
                                            <p:cTn id="77" dur="500"/>
                                            <p:tgtEl>
                                              <p:spTgt spid="59"/>
                                            </p:tgtEl>
                                          </p:cBhvr>
                                        </p:animEffect>
                                      </p:childTnLst>
                                    </p:cTn>
                                  </p:par>
                                </p:childTnLst>
                              </p:cTn>
                            </p:par>
                            <p:par>
                              <p:cTn id="78" fill="hold">
                                <p:stCondLst>
                                  <p:cond delay="2150"/>
                                </p:stCondLst>
                                <p:childTnLst>
                                  <p:par>
                                    <p:cTn id="79" presetID="31" presetClass="entr" presetSubtype="0" fill="hold" grpId="0" nodeType="after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400" fill="hold"/>
                                            <p:tgtEl>
                                              <p:spTgt spid="55"/>
                                            </p:tgtEl>
                                            <p:attrNameLst>
                                              <p:attrName>ppt_w</p:attrName>
                                            </p:attrNameLst>
                                          </p:cBhvr>
                                          <p:tavLst>
                                            <p:tav tm="0">
                                              <p:val>
                                                <p:fltVal val="0"/>
                                              </p:val>
                                            </p:tav>
                                            <p:tav tm="100000">
                                              <p:val>
                                                <p:strVal val="#ppt_w"/>
                                              </p:val>
                                            </p:tav>
                                          </p:tavLst>
                                        </p:anim>
                                        <p:anim calcmode="lin" valueType="num">
                                          <p:cBhvr>
                                            <p:cTn id="82" dur="400" fill="hold"/>
                                            <p:tgtEl>
                                              <p:spTgt spid="55"/>
                                            </p:tgtEl>
                                            <p:attrNameLst>
                                              <p:attrName>ppt_h</p:attrName>
                                            </p:attrNameLst>
                                          </p:cBhvr>
                                          <p:tavLst>
                                            <p:tav tm="0">
                                              <p:val>
                                                <p:fltVal val="0"/>
                                              </p:val>
                                            </p:tav>
                                            <p:tav tm="100000">
                                              <p:val>
                                                <p:strVal val="#ppt_h"/>
                                              </p:val>
                                            </p:tav>
                                          </p:tavLst>
                                        </p:anim>
                                        <p:anim calcmode="lin" valueType="num">
                                          <p:cBhvr>
                                            <p:cTn id="83" dur="400" fill="hold"/>
                                            <p:tgtEl>
                                              <p:spTgt spid="55"/>
                                            </p:tgtEl>
                                            <p:attrNameLst>
                                              <p:attrName>style.rotation</p:attrName>
                                            </p:attrNameLst>
                                          </p:cBhvr>
                                          <p:tavLst>
                                            <p:tav tm="0">
                                              <p:val>
                                                <p:fltVal val="90"/>
                                              </p:val>
                                            </p:tav>
                                            <p:tav tm="100000">
                                              <p:val>
                                                <p:fltVal val="0"/>
                                              </p:val>
                                            </p:tav>
                                          </p:tavLst>
                                        </p:anim>
                                        <p:animEffect transition="in" filter="fade">
                                          <p:cBhvr>
                                            <p:cTn id="84" dur="400"/>
                                            <p:tgtEl>
                                              <p:spTgt spid="55"/>
                                            </p:tgtEl>
                                          </p:cBhvr>
                                        </p:animEffect>
                                      </p:childTnLst>
                                    </p:cTn>
                                  </p:par>
                                </p:childTnLst>
                              </p:cTn>
                            </p:par>
                            <p:par>
                              <p:cTn id="85" fill="hold">
                                <p:stCondLst>
                                  <p:cond delay="2550"/>
                                </p:stCondLst>
                                <p:childTnLst>
                                  <p:par>
                                    <p:cTn id="86" presetID="22" presetClass="entr" presetSubtype="2"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right)">
                                          <p:cBhvr>
                                            <p:cTn id="88" dur="500"/>
                                            <p:tgtEl>
                                              <p:spTgt spid="6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par>
                              <p:cTn id="92" fill="hold">
                                <p:stCondLst>
                                  <p:cond delay="3050"/>
                                </p:stCondLst>
                                <p:childTnLst>
                                  <p:par>
                                    <p:cTn id="93" presetID="31" presetClass="entr" presetSubtype="0" fill="hold" grpId="0" nodeType="after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p:cTn id="95" dur="400" fill="hold"/>
                                            <p:tgtEl>
                                              <p:spTgt spid="53"/>
                                            </p:tgtEl>
                                            <p:attrNameLst>
                                              <p:attrName>ppt_w</p:attrName>
                                            </p:attrNameLst>
                                          </p:cBhvr>
                                          <p:tavLst>
                                            <p:tav tm="0">
                                              <p:val>
                                                <p:fltVal val="0"/>
                                              </p:val>
                                            </p:tav>
                                            <p:tav tm="100000">
                                              <p:val>
                                                <p:strVal val="#ppt_w"/>
                                              </p:val>
                                            </p:tav>
                                          </p:tavLst>
                                        </p:anim>
                                        <p:anim calcmode="lin" valueType="num">
                                          <p:cBhvr>
                                            <p:cTn id="96" dur="400" fill="hold"/>
                                            <p:tgtEl>
                                              <p:spTgt spid="53"/>
                                            </p:tgtEl>
                                            <p:attrNameLst>
                                              <p:attrName>ppt_h</p:attrName>
                                            </p:attrNameLst>
                                          </p:cBhvr>
                                          <p:tavLst>
                                            <p:tav tm="0">
                                              <p:val>
                                                <p:fltVal val="0"/>
                                              </p:val>
                                            </p:tav>
                                            <p:tav tm="100000">
                                              <p:val>
                                                <p:strVal val="#ppt_h"/>
                                              </p:val>
                                            </p:tav>
                                          </p:tavLst>
                                        </p:anim>
                                        <p:anim calcmode="lin" valueType="num">
                                          <p:cBhvr>
                                            <p:cTn id="97" dur="400" fill="hold"/>
                                            <p:tgtEl>
                                              <p:spTgt spid="53"/>
                                            </p:tgtEl>
                                            <p:attrNameLst>
                                              <p:attrName>style.rotation</p:attrName>
                                            </p:attrNameLst>
                                          </p:cBhvr>
                                          <p:tavLst>
                                            <p:tav tm="0">
                                              <p:val>
                                                <p:fltVal val="90"/>
                                              </p:val>
                                            </p:tav>
                                            <p:tav tm="100000">
                                              <p:val>
                                                <p:fltVal val="0"/>
                                              </p:val>
                                            </p:tav>
                                          </p:tavLst>
                                        </p:anim>
                                        <p:animEffect transition="in" filter="fade">
                                          <p:cBhvr>
                                            <p:cTn id="98" dur="400"/>
                                            <p:tgtEl>
                                              <p:spTgt spid="53"/>
                                            </p:tgtEl>
                                          </p:cBhvr>
                                        </p:animEffect>
                                      </p:childTnLst>
                                    </p:cTn>
                                  </p:par>
                                </p:childTnLst>
                              </p:cTn>
                            </p:par>
                            <p:par>
                              <p:cTn id="99" fill="hold">
                                <p:stCondLst>
                                  <p:cond delay="3450"/>
                                </p:stCondLst>
                                <p:childTnLst>
                                  <p:par>
                                    <p:cTn id="100" presetID="22" presetClass="entr" presetSubtype="2" fill="hold" grpId="0"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right)">
                                          <p:cBhvr>
                                            <p:cTn id="102" dur="500"/>
                                            <p:tgtEl>
                                              <p:spTgt spid="6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wipe(right)">
                                          <p:cBhvr>
                                            <p:cTn id="105" dur="500"/>
                                            <p:tgtEl>
                                              <p:spTgt spid="63"/>
                                            </p:tgtEl>
                                          </p:cBhvr>
                                        </p:animEffect>
                                      </p:childTnLst>
                                    </p:cTn>
                                  </p:par>
                                </p:childTnLst>
                              </p:cTn>
                            </p:par>
                            <p:par>
                              <p:cTn id="106" fill="hold">
                                <p:stCondLst>
                                  <p:cond delay="3950"/>
                                </p:stCondLst>
                                <p:childTnLst>
                                  <p:par>
                                    <p:cTn id="107" presetID="31" presetClass="entr" presetSubtype="0"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p:cTn id="109" dur="400" fill="hold"/>
                                            <p:tgtEl>
                                              <p:spTgt spid="56"/>
                                            </p:tgtEl>
                                            <p:attrNameLst>
                                              <p:attrName>ppt_w</p:attrName>
                                            </p:attrNameLst>
                                          </p:cBhvr>
                                          <p:tavLst>
                                            <p:tav tm="0">
                                              <p:val>
                                                <p:fltVal val="0"/>
                                              </p:val>
                                            </p:tav>
                                            <p:tav tm="100000">
                                              <p:val>
                                                <p:strVal val="#ppt_w"/>
                                              </p:val>
                                            </p:tav>
                                          </p:tavLst>
                                        </p:anim>
                                        <p:anim calcmode="lin" valueType="num">
                                          <p:cBhvr>
                                            <p:cTn id="110" dur="400" fill="hold"/>
                                            <p:tgtEl>
                                              <p:spTgt spid="56"/>
                                            </p:tgtEl>
                                            <p:attrNameLst>
                                              <p:attrName>ppt_h</p:attrName>
                                            </p:attrNameLst>
                                          </p:cBhvr>
                                          <p:tavLst>
                                            <p:tav tm="0">
                                              <p:val>
                                                <p:fltVal val="0"/>
                                              </p:val>
                                            </p:tav>
                                            <p:tav tm="100000">
                                              <p:val>
                                                <p:strVal val="#ppt_h"/>
                                              </p:val>
                                            </p:tav>
                                          </p:tavLst>
                                        </p:anim>
                                        <p:anim calcmode="lin" valueType="num">
                                          <p:cBhvr>
                                            <p:cTn id="111" dur="400" fill="hold"/>
                                            <p:tgtEl>
                                              <p:spTgt spid="56"/>
                                            </p:tgtEl>
                                            <p:attrNameLst>
                                              <p:attrName>style.rotation</p:attrName>
                                            </p:attrNameLst>
                                          </p:cBhvr>
                                          <p:tavLst>
                                            <p:tav tm="0">
                                              <p:val>
                                                <p:fltVal val="90"/>
                                              </p:val>
                                            </p:tav>
                                            <p:tav tm="100000">
                                              <p:val>
                                                <p:fltVal val="0"/>
                                              </p:val>
                                            </p:tav>
                                          </p:tavLst>
                                        </p:anim>
                                        <p:animEffect transition="in" filter="fade">
                                          <p:cBhvr>
                                            <p:cTn id="112" dur="400"/>
                                            <p:tgtEl>
                                              <p:spTgt spid="56"/>
                                            </p:tgtEl>
                                          </p:cBhvr>
                                        </p:animEffect>
                                      </p:childTnLst>
                                    </p:cTn>
                                  </p:par>
                                </p:childTnLst>
                              </p:cTn>
                            </p:par>
                            <p:par>
                              <p:cTn id="113" fill="hold">
                                <p:stCondLst>
                                  <p:cond delay="4350"/>
                                </p:stCondLst>
                                <p:childTnLst>
                                  <p:par>
                                    <p:cTn id="114" presetID="22" presetClass="entr" presetSubtype="2"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right)">
                                          <p:cBhvr>
                                            <p:cTn id="116" dur="500"/>
                                            <p:tgtEl>
                                              <p:spTgt spid="64"/>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4850"/>
                                </p:stCondLst>
                                <p:childTnLst>
                                  <p:par>
                                    <p:cTn id="121" presetID="31" presetClass="entr" presetSubtype="0" fill="hold" grpId="0" nodeType="after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p:cTn id="123" dur="400" fill="hold"/>
                                            <p:tgtEl>
                                              <p:spTgt spid="52"/>
                                            </p:tgtEl>
                                            <p:attrNameLst>
                                              <p:attrName>ppt_w</p:attrName>
                                            </p:attrNameLst>
                                          </p:cBhvr>
                                          <p:tavLst>
                                            <p:tav tm="0">
                                              <p:val>
                                                <p:fltVal val="0"/>
                                              </p:val>
                                            </p:tav>
                                            <p:tav tm="100000">
                                              <p:val>
                                                <p:strVal val="#ppt_w"/>
                                              </p:val>
                                            </p:tav>
                                          </p:tavLst>
                                        </p:anim>
                                        <p:anim calcmode="lin" valueType="num">
                                          <p:cBhvr>
                                            <p:cTn id="124" dur="400" fill="hold"/>
                                            <p:tgtEl>
                                              <p:spTgt spid="52"/>
                                            </p:tgtEl>
                                            <p:attrNameLst>
                                              <p:attrName>ppt_h</p:attrName>
                                            </p:attrNameLst>
                                          </p:cBhvr>
                                          <p:tavLst>
                                            <p:tav tm="0">
                                              <p:val>
                                                <p:fltVal val="0"/>
                                              </p:val>
                                            </p:tav>
                                            <p:tav tm="100000">
                                              <p:val>
                                                <p:strVal val="#ppt_h"/>
                                              </p:val>
                                            </p:tav>
                                          </p:tavLst>
                                        </p:anim>
                                        <p:anim calcmode="lin" valueType="num">
                                          <p:cBhvr>
                                            <p:cTn id="125" dur="400" fill="hold"/>
                                            <p:tgtEl>
                                              <p:spTgt spid="52"/>
                                            </p:tgtEl>
                                            <p:attrNameLst>
                                              <p:attrName>style.rotation</p:attrName>
                                            </p:attrNameLst>
                                          </p:cBhvr>
                                          <p:tavLst>
                                            <p:tav tm="0">
                                              <p:val>
                                                <p:fltVal val="90"/>
                                              </p:val>
                                            </p:tav>
                                            <p:tav tm="100000">
                                              <p:val>
                                                <p:fltVal val="0"/>
                                              </p:val>
                                            </p:tav>
                                          </p:tavLst>
                                        </p:anim>
                                        <p:animEffect transition="in" filter="fade">
                                          <p:cBhvr>
                                            <p:cTn id="126" dur="400"/>
                                            <p:tgtEl>
                                              <p:spTgt spid="52"/>
                                            </p:tgtEl>
                                          </p:cBhvr>
                                        </p:animEffect>
                                      </p:childTnLst>
                                    </p:cTn>
                                  </p:par>
                                </p:childTnLst>
                              </p:cTn>
                            </p:par>
                            <p:par>
                              <p:cTn id="127" fill="hold">
                                <p:stCondLst>
                                  <p:cond delay="5250"/>
                                </p:stCondLst>
                                <p:childTnLst>
                                  <p:par>
                                    <p:cTn id="128" presetID="22" presetClass="entr" presetSubtype="2" fill="hold" grpId="0" nodeType="after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wipe(right)">
                                          <p:cBhvr>
                                            <p:cTn id="130" dur="500"/>
                                            <p:tgtEl>
                                              <p:spTgt spid="66"/>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right)">
                                          <p:cBhvr>
                                            <p:cTn id="133" dur="500"/>
                                            <p:tgtEl>
                                              <p:spTgt spid="67"/>
                                            </p:tgtEl>
                                          </p:cBhvr>
                                        </p:animEffect>
                                      </p:childTnLst>
                                    </p:cTn>
                                  </p:par>
                                </p:childTnLst>
                              </p:cTn>
                            </p:par>
                            <p:par>
                              <p:cTn id="134" fill="hold">
                                <p:stCondLst>
                                  <p:cond delay="5750"/>
                                </p:stCondLst>
                                <p:childTnLst>
                                  <p:par>
                                    <p:cTn id="135" presetID="31" presetClass="entr" presetSubtype="0" fill="hold" grpId="0" nodeType="after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400" fill="hold"/>
                                            <p:tgtEl>
                                              <p:spTgt spid="57"/>
                                            </p:tgtEl>
                                            <p:attrNameLst>
                                              <p:attrName>ppt_w</p:attrName>
                                            </p:attrNameLst>
                                          </p:cBhvr>
                                          <p:tavLst>
                                            <p:tav tm="0">
                                              <p:val>
                                                <p:fltVal val="0"/>
                                              </p:val>
                                            </p:tav>
                                            <p:tav tm="100000">
                                              <p:val>
                                                <p:strVal val="#ppt_w"/>
                                              </p:val>
                                            </p:tav>
                                          </p:tavLst>
                                        </p:anim>
                                        <p:anim calcmode="lin" valueType="num">
                                          <p:cBhvr>
                                            <p:cTn id="138" dur="400" fill="hold"/>
                                            <p:tgtEl>
                                              <p:spTgt spid="57"/>
                                            </p:tgtEl>
                                            <p:attrNameLst>
                                              <p:attrName>ppt_h</p:attrName>
                                            </p:attrNameLst>
                                          </p:cBhvr>
                                          <p:tavLst>
                                            <p:tav tm="0">
                                              <p:val>
                                                <p:fltVal val="0"/>
                                              </p:val>
                                            </p:tav>
                                            <p:tav tm="100000">
                                              <p:val>
                                                <p:strVal val="#ppt_h"/>
                                              </p:val>
                                            </p:tav>
                                          </p:tavLst>
                                        </p:anim>
                                        <p:anim calcmode="lin" valueType="num">
                                          <p:cBhvr>
                                            <p:cTn id="139" dur="400" fill="hold"/>
                                            <p:tgtEl>
                                              <p:spTgt spid="57"/>
                                            </p:tgtEl>
                                            <p:attrNameLst>
                                              <p:attrName>style.rotation</p:attrName>
                                            </p:attrNameLst>
                                          </p:cBhvr>
                                          <p:tavLst>
                                            <p:tav tm="0">
                                              <p:val>
                                                <p:fltVal val="90"/>
                                              </p:val>
                                            </p:tav>
                                            <p:tav tm="100000">
                                              <p:val>
                                                <p:fltVal val="0"/>
                                              </p:val>
                                            </p:tav>
                                          </p:tavLst>
                                        </p:anim>
                                        <p:animEffect transition="in" filter="fade">
                                          <p:cBhvr>
                                            <p:cTn id="140" dur="400"/>
                                            <p:tgtEl>
                                              <p:spTgt spid="57"/>
                                            </p:tgtEl>
                                          </p:cBhvr>
                                        </p:animEffect>
                                      </p:childTnLst>
                                    </p:cTn>
                                  </p:par>
                                </p:childTnLst>
                              </p:cTn>
                            </p:par>
                            <p:par>
                              <p:cTn id="141" fill="hold">
                                <p:stCondLst>
                                  <p:cond delay="6150"/>
                                </p:stCondLst>
                                <p:childTnLst>
                                  <p:par>
                                    <p:cTn id="142" presetID="22" presetClass="entr" presetSubtype="2" fill="hold" grpId="0"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right)">
                                          <p:cBhvr>
                                            <p:cTn id="144" dur="500"/>
                                            <p:tgtEl>
                                              <p:spTgt spid="68"/>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5" grpId="0"/>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childTnLst>
                              </p:cTn>
                            </p:par>
                            <p:par>
                              <p:cTn id="39" fill="hold">
                                <p:stCondLst>
                                  <p:cond delay="750"/>
                                </p:stCondLst>
                                <p:childTnLst>
                                  <p:par>
                                    <p:cTn id="40" presetID="2" presetClass="entr" presetSubtype="9"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0-#ppt_w/2"/>
                                              </p:val>
                                            </p:tav>
                                            <p:tav tm="100000">
                                              <p:val>
                                                <p:strVal val="#ppt_x"/>
                                              </p:val>
                                            </p:tav>
                                          </p:tavLst>
                                        </p:anim>
                                        <p:anim calcmode="lin" valueType="num">
                                          <p:cBhvr additive="base">
                                            <p:cTn id="43" dur="500" fill="hold"/>
                                            <p:tgtEl>
                                              <p:spTgt spid="48"/>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500" fill="hold"/>
                                            <p:tgtEl>
                                              <p:spTgt spid="49"/>
                                            </p:tgtEl>
                                            <p:attrNameLst>
                                              <p:attrName>ppt_x</p:attrName>
                                            </p:attrNameLst>
                                          </p:cBhvr>
                                          <p:tavLst>
                                            <p:tav tm="0">
                                              <p:val>
                                                <p:strVal val="1+#ppt_w/2"/>
                                              </p:val>
                                            </p:tav>
                                            <p:tav tm="100000">
                                              <p:val>
                                                <p:strVal val="#ppt_x"/>
                                              </p:val>
                                            </p:tav>
                                          </p:tavLst>
                                        </p:anim>
                                        <p:anim calcmode="lin" valueType="num">
                                          <p:cBhvr additive="base">
                                            <p:cTn id="47" dur="500" fill="hold"/>
                                            <p:tgtEl>
                                              <p:spTgt spid="49"/>
                                            </p:tgtEl>
                                            <p:attrNameLst>
                                              <p:attrName>ppt_y</p:attrName>
                                            </p:attrNameLst>
                                          </p:cBhvr>
                                          <p:tavLst>
                                            <p:tav tm="0">
                                              <p:val>
                                                <p:strVal val="0-#ppt_h/2"/>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par>
                                    <p:cTn id="52" presetID="2" presetClass="entr" presetSubtype="6"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1+#ppt_w/2"/>
                                              </p:val>
                                            </p:tav>
                                            <p:tav tm="100000">
                                              <p:val>
                                                <p:strVal val="#ppt_x"/>
                                              </p:val>
                                            </p:tav>
                                          </p:tavLst>
                                        </p:anim>
                                        <p:anim calcmode="lin" valueType="num">
                                          <p:cBhvr additive="base">
                                            <p:cTn id="55" dur="500" fill="hold"/>
                                            <p:tgtEl>
                                              <p:spTgt spid="51"/>
                                            </p:tgtEl>
                                            <p:attrNameLst>
                                              <p:attrName>ppt_y</p:attrName>
                                            </p:attrNameLst>
                                          </p:cBhvr>
                                          <p:tavLst>
                                            <p:tav tm="0">
                                              <p:val>
                                                <p:strVal val="1+#ppt_h/2"/>
                                              </p:val>
                                            </p:tav>
                                            <p:tav tm="100000">
                                              <p:val>
                                                <p:strVal val="#ppt_y"/>
                                              </p:val>
                                            </p:tav>
                                          </p:tavLst>
                                        </p:anim>
                                      </p:childTnLst>
                                    </p:cTn>
                                  </p:par>
                                  <p:par>
                                    <p:cTn id="56" presetID="2" presetClass="entr" presetSubtype="12"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0-#ppt_w/2"/>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fill="hold"/>
                                            <p:tgtEl>
                                              <p:spTgt spid="47"/>
                                            </p:tgtEl>
                                            <p:attrNameLst>
                                              <p:attrName>ppt_x</p:attrName>
                                            </p:attrNameLst>
                                          </p:cBhvr>
                                          <p:tavLst>
                                            <p:tav tm="0">
                                              <p:val>
                                                <p:strVal val="0-#ppt_w/2"/>
                                              </p:val>
                                            </p:tav>
                                            <p:tav tm="100000">
                                              <p:val>
                                                <p:strVal val="#ppt_x"/>
                                              </p:val>
                                            </p:tav>
                                          </p:tavLst>
                                        </p:anim>
                                        <p:anim calcmode="lin" valueType="num">
                                          <p:cBhvr additive="base">
                                            <p:cTn id="63" dur="500" fill="hold"/>
                                            <p:tgtEl>
                                              <p:spTgt spid="47"/>
                                            </p:tgtEl>
                                            <p:attrNameLst>
                                              <p:attrName>ppt_y</p:attrName>
                                            </p:attrNameLst>
                                          </p:cBhvr>
                                          <p:tavLst>
                                            <p:tav tm="0">
                                              <p:val>
                                                <p:strVal val="#ppt_y"/>
                                              </p:val>
                                            </p:tav>
                                            <p:tav tm="100000">
                                              <p:val>
                                                <p:strVal val="#ppt_y"/>
                                              </p:val>
                                            </p:tav>
                                          </p:tavLst>
                                        </p:anim>
                                      </p:childTnLst>
                                    </p:cTn>
                                  </p:par>
                                </p:childTnLst>
                              </p:cTn>
                            </p:par>
                            <p:par>
                              <p:cTn id="64" fill="hold">
                                <p:stCondLst>
                                  <p:cond delay="1250"/>
                                </p:stCondLst>
                                <p:childTnLst>
                                  <p:par>
                                    <p:cTn id="65" presetID="31"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400" fill="hold"/>
                                            <p:tgtEl>
                                              <p:spTgt spid="54"/>
                                            </p:tgtEl>
                                            <p:attrNameLst>
                                              <p:attrName>ppt_w</p:attrName>
                                            </p:attrNameLst>
                                          </p:cBhvr>
                                          <p:tavLst>
                                            <p:tav tm="0">
                                              <p:val>
                                                <p:fltVal val="0"/>
                                              </p:val>
                                            </p:tav>
                                            <p:tav tm="100000">
                                              <p:val>
                                                <p:strVal val="#ppt_w"/>
                                              </p:val>
                                            </p:tav>
                                          </p:tavLst>
                                        </p:anim>
                                        <p:anim calcmode="lin" valueType="num">
                                          <p:cBhvr>
                                            <p:cTn id="68" dur="400" fill="hold"/>
                                            <p:tgtEl>
                                              <p:spTgt spid="54"/>
                                            </p:tgtEl>
                                            <p:attrNameLst>
                                              <p:attrName>ppt_h</p:attrName>
                                            </p:attrNameLst>
                                          </p:cBhvr>
                                          <p:tavLst>
                                            <p:tav tm="0">
                                              <p:val>
                                                <p:fltVal val="0"/>
                                              </p:val>
                                            </p:tav>
                                            <p:tav tm="100000">
                                              <p:val>
                                                <p:strVal val="#ppt_h"/>
                                              </p:val>
                                            </p:tav>
                                          </p:tavLst>
                                        </p:anim>
                                        <p:anim calcmode="lin" valueType="num">
                                          <p:cBhvr>
                                            <p:cTn id="69" dur="400" fill="hold"/>
                                            <p:tgtEl>
                                              <p:spTgt spid="54"/>
                                            </p:tgtEl>
                                            <p:attrNameLst>
                                              <p:attrName>style.rotation</p:attrName>
                                            </p:attrNameLst>
                                          </p:cBhvr>
                                          <p:tavLst>
                                            <p:tav tm="0">
                                              <p:val>
                                                <p:fltVal val="90"/>
                                              </p:val>
                                            </p:tav>
                                            <p:tav tm="100000">
                                              <p:val>
                                                <p:fltVal val="0"/>
                                              </p:val>
                                            </p:tav>
                                          </p:tavLst>
                                        </p:anim>
                                        <p:animEffect transition="in" filter="fade">
                                          <p:cBhvr>
                                            <p:cTn id="70" dur="400"/>
                                            <p:tgtEl>
                                              <p:spTgt spid="54"/>
                                            </p:tgtEl>
                                          </p:cBhvr>
                                        </p:animEffect>
                                      </p:childTnLst>
                                    </p:cTn>
                                  </p:par>
                                </p:childTnLst>
                              </p:cTn>
                            </p:par>
                            <p:par>
                              <p:cTn id="71" fill="hold">
                                <p:stCondLst>
                                  <p:cond delay="1650"/>
                                </p:stCondLst>
                                <p:childTnLst>
                                  <p:par>
                                    <p:cTn id="72" presetID="22" presetClass="entr" presetSubtype="2"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right)">
                                          <p:cBhvr>
                                            <p:cTn id="74" dur="500"/>
                                            <p:tgtEl>
                                              <p:spTgt spid="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right)">
                                          <p:cBhvr>
                                            <p:cTn id="77" dur="500"/>
                                            <p:tgtEl>
                                              <p:spTgt spid="59"/>
                                            </p:tgtEl>
                                          </p:cBhvr>
                                        </p:animEffect>
                                      </p:childTnLst>
                                    </p:cTn>
                                  </p:par>
                                </p:childTnLst>
                              </p:cTn>
                            </p:par>
                            <p:par>
                              <p:cTn id="78" fill="hold">
                                <p:stCondLst>
                                  <p:cond delay="2150"/>
                                </p:stCondLst>
                                <p:childTnLst>
                                  <p:par>
                                    <p:cTn id="79" presetID="31" presetClass="entr" presetSubtype="0" fill="hold" grpId="0" nodeType="after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400" fill="hold"/>
                                            <p:tgtEl>
                                              <p:spTgt spid="55"/>
                                            </p:tgtEl>
                                            <p:attrNameLst>
                                              <p:attrName>ppt_w</p:attrName>
                                            </p:attrNameLst>
                                          </p:cBhvr>
                                          <p:tavLst>
                                            <p:tav tm="0">
                                              <p:val>
                                                <p:fltVal val="0"/>
                                              </p:val>
                                            </p:tav>
                                            <p:tav tm="100000">
                                              <p:val>
                                                <p:strVal val="#ppt_w"/>
                                              </p:val>
                                            </p:tav>
                                          </p:tavLst>
                                        </p:anim>
                                        <p:anim calcmode="lin" valueType="num">
                                          <p:cBhvr>
                                            <p:cTn id="82" dur="400" fill="hold"/>
                                            <p:tgtEl>
                                              <p:spTgt spid="55"/>
                                            </p:tgtEl>
                                            <p:attrNameLst>
                                              <p:attrName>ppt_h</p:attrName>
                                            </p:attrNameLst>
                                          </p:cBhvr>
                                          <p:tavLst>
                                            <p:tav tm="0">
                                              <p:val>
                                                <p:fltVal val="0"/>
                                              </p:val>
                                            </p:tav>
                                            <p:tav tm="100000">
                                              <p:val>
                                                <p:strVal val="#ppt_h"/>
                                              </p:val>
                                            </p:tav>
                                          </p:tavLst>
                                        </p:anim>
                                        <p:anim calcmode="lin" valueType="num">
                                          <p:cBhvr>
                                            <p:cTn id="83" dur="400" fill="hold"/>
                                            <p:tgtEl>
                                              <p:spTgt spid="55"/>
                                            </p:tgtEl>
                                            <p:attrNameLst>
                                              <p:attrName>style.rotation</p:attrName>
                                            </p:attrNameLst>
                                          </p:cBhvr>
                                          <p:tavLst>
                                            <p:tav tm="0">
                                              <p:val>
                                                <p:fltVal val="90"/>
                                              </p:val>
                                            </p:tav>
                                            <p:tav tm="100000">
                                              <p:val>
                                                <p:fltVal val="0"/>
                                              </p:val>
                                            </p:tav>
                                          </p:tavLst>
                                        </p:anim>
                                        <p:animEffect transition="in" filter="fade">
                                          <p:cBhvr>
                                            <p:cTn id="84" dur="400"/>
                                            <p:tgtEl>
                                              <p:spTgt spid="55"/>
                                            </p:tgtEl>
                                          </p:cBhvr>
                                        </p:animEffect>
                                      </p:childTnLst>
                                    </p:cTn>
                                  </p:par>
                                </p:childTnLst>
                              </p:cTn>
                            </p:par>
                            <p:par>
                              <p:cTn id="85" fill="hold">
                                <p:stCondLst>
                                  <p:cond delay="2550"/>
                                </p:stCondLst>
                                <p:childTnLst>
                                  <p:par>
                                    <p:cTn id="86" presetID="22" presetClass="entr" presetSubtype="2"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right)">
                                          <p:cBhvr>
                                            <p:cTn id="88" dur="500"/>
                                            <p:tgtEl>
                                              <p:spTgt spid="60"/>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par>
                              <p:cTn id="92" fill="hold">
                                <p:stCondLst>
                                  <p:cond delay="3050"/>
                                </p:stCondLst>
                                <p:childTnLst>
                                  <p:par>
                                    <p:cTn id="93" presetID="31" presetClass="entr" presetSubtype="0" fill="hold" grpId="0" nodeType="after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p:cTn id="95" dur="400" fill="hold"/>
                                            <p:tgtEl>
                                              <p:spTgt spid="53"/>
                                            </p:tgtEl>
                                            <p:attrNameLst>
                                              <p:attrName>ppt_w</p:attrName>
                                            </p:attrNameLst>
                                          </p:cBhvr>
                                          <p:tavLst>
                                            <p:tav tm="0">
                                              <p:val>
                                                <p:fltVal val="0"/>
                                              </p:val>
                                            </p:tav>
                                            <p:tav tm="100000">
                                              <p:val>
                                                <p:strVal val="#ppt_w"/>
                                              </p:val>
                                            </p:tav>
                                          </p:tavLst>
                                        </p:anim>
                                        <p:anim calcmode="lin" valueType="num">
                                          <p:cBhvr>
                                            <p:cTn id="96" dur="400" fill="hold"/>
                                            <p:tgtEl>
                                              <p:spTgt spid="53"/>
                                            </p:tgtEl>
                                            <p:attrNameLst>
                                              <p:attrName>ppt_h</p:attrName>
                                            </p:attrNameLst>
                                          </p:cBhvr>
                                          <p:tavLst>
                                            <p:tav tm="0">
                                              <p:val>
                                                <p:fltVal val="0"/>
                                              </p:val>
                                            </p:tav>
                                            <p:tav tm="100000">
                                              <p:val>
                                                <p:strVal val="#ppt_h"/>
                                              </p:val>
                                            </p:tav>
                                          </p:tavLst>
                                        </p:anim>
                                        <p:anim calcmode="lin" valueType="num">
                                          <p:cBhvr>
                                            <p:cTn id="97" dur="400" fill="hold"/>
                                            <p:tgtEl>
                                              <p:spTgt spid="53"/>
                                            </p:tgtEl>
                                            <p:attrNameLst>
                                              <p:attrName>style.rotation</p:attrName>
                                            </p:attrNameLst>
                                          </p:cBhvr>
                                          <p:tavLst>
                                            <p:tav tm="0">
                                              <p:val>
                                                <p:fltVal val="90"/>
                                              </p:val>
                                            </p:tav>
                                            <p:tav tm="100000">
                                              <p:val>
                                                <p:fltVal val="0"/>
                                              </p:val>
                                            </p:tav>
                                          </p:tavLst>
                                        </p:anim>
                                        <p:animEffect transition="in" filter="fade">
                                          <p:cBhvr>
                                            <p:cTn id="98" dur="400"/>
                                            <p:tgtEl>
                                              <p:spTgt spid="53"/>
                                            </p:tgtEl>
                                          </p:cBhvr>
                                        </p:animEffect>
                                      </p:childTnLst>
                                    </p:cTn>
                                  </p:par>
                                </p:childTnLst>
                              </p:cTn>
                            </p:par>
                            <p:par>
                              <p:cTn id="99" fill="hold">
                                <p:stCondLst>
                                  <p:cond delay="3450"/>
                                </p:stCondLst>
                                <p:childTnLst>
                                  <p:par>
                                    <p:cTn id="100" presetID="22" presetClass="entr" presetSubtype="2" fill="hold" grpId="0" nodeType="after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wipe(right)">
                                          <p:cBhvr>
                                            <p:cTn id="102" dur="500"/>
                                            <p:tgtEl>
                                              <p:spTgt spid="62"/>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wipe(right)">
                                          <p:cBhvr>
                                            <p:cTn id="105" dur="500"/>
                                            <p:tgtEl>
                                              <p:spTgt spid="63"/>
                                            </p:tgtEl>
                                          </p:cBhvr>
                                        </p:animEffect>
                                      </p:childTnLst>
                                    </p:cTn>
                                  </p:par>
                                </p:childTnLst>
                              </p:cTn>
                            </p:par>
                            <p:par>
                              <p:cTn id="106" fill="hold">
                                <p:stCondLst>
                                  <p:cond delay="3950"/>
                                </p:stCondLst>
                                <p:childTnLst>
                                  <p:par>
                                    <p:cTn id="107" presetID="31" presetClass="entr" presetSubtype="0"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 calcmode="lin" valueType="num">
                                          <p:cBhvr>
                                            <p:cTn id="109" dur="400" fill="hold"/>
                                            <p:tgtEl>
                                              <p:spTgt spid="56"/>
                                            </p:tgtEl>
                                            <p:attrNameLst>
                                              <p:attrName>ppt_w</p:attrName>
                                            </p:attrNameLst>
                                          </p:cBhvr>
                                          <p:tavLst>
                                            <p:tav tm="0">
                                              <p:val>
                                                <p:fltVal val="0"/>
                                              </p:val>
                                            </p:tav>
                                            <p:tav tm="100000">
                                              <p:val>
                                                <p:strVal val="#ppt_w"/>
                                              </p:val>
                                            </p:tav>
                                          </p:tavLst>
                                        </p:anim>
                                        <p:anim calcmode="lin" valueType="num">
                                          <p:cBhvr>
                                            <p:cTn id="110" dur="400" fill="hold"/>
                                            <p:tgtEl>
                                              <p:spTgt spid="56"/>
                                            </p:tgtEl>
                                            <p:attrNameLst>
                                              <p:attrName>ppt_h</p:attrName>
                                            </p:attrNameLst>
                                          </p:cBhvr>
                                          <p:tavLst>
                                            <p:tav tm="0">
                                              <p:val>
                                                <p:fltVal val="0"/>
                                              </p:val>
                                            </p:tav>
                                            <p:tav tm="100000">
                                              <p:val>
                                                <p:strVal val="#ppt_h"/>
                                              </p:val>
                                            </p:tav>
                                          </p:tavLst>
                                        </p:anim>
                                        <p:anim calcmode="lin" valueType="num">
                                          <p:cBhvr>
                                            <p:cTn id="111" dur="400" fill="hold"/>
                                            <p:tgtEl>
                                              <p:spTgt spid="56"/>
                                            </p:tgtEl>
                                            <p:attrNameLst>
                                              <p:attrName>style.rotation</p:attrName>
                                            </p:attrNameLst>
                                          </p:cBhvr>
                                          <p:tavLst>
                                            <p:tav tm="0">
                                              <p:val>
                                                <p:fltVal val="90"/>
                                              </p:val>
                                            </p:tav>
                                            <p:tav tm="100000">
                                              <p:val>
                                                <p:fltVal val="0"/>
                                              </p:val>
                                            </p:tav>
                                          </p:tavLst>
                                        </p:anim>
                                        <p:animEffect transition="in" filter="fade">
                                          <p:cBhvr>
                                            <p:cTn id="112" dur="400"/>
                                            <p:tgtEl>
                                              <p:spTgt spid="56"/>
                                            </p:tgtEl>
                                          </p:cBhvr>
                                        </p:animEffect>
                                      </p:childTnLst>
                                    </p:cTn>
                                  </p:par>
                                </p:childTnLst>
                              </p:cTn>
                            </p:par>
                            <p:par>
                              <p:cTn id="113" fill="hold">
                                <p:stCondLst>
                                  <p:cond delay="4350"/>
                                </p:stCondLst>
                                <p:childTnLst>
                                  <p:par>
                                    <p:cTn id="114" presetID="22" presetClass="entr" presetSubtype="2"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right)">
                                          <p:cBhvr>
                                            <p:cTn id="116" dur="500"/>
                                            <p:tgtEl>
                                              <p:spTgt spid="64"/>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4850"/>
                                </p:stCondLst>
                                <p:childTnLst>
                                  <p:par>
                                    <p:cTn id="121" presetID="31" presetClass="entr" presetSubtype="0" fill="hold" grpId="0" nodeType="after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p:cTn id="123" dur="400" fill="hold"/>
                                            <p:tgtEl>
                                              <p:spTgt spid="52"/>
                                            </p:tgtEl>
                                            <p:attrNameLst>
                                              <p:attrName>ppt_w</p:attrName>
                                            </p:attrNameLst>
                                          </p:cBhvr>
                                          <p:tavLst>
                                            <p:tav tm="0">
                                              <p:val>
                                                <p:fltVal val="0"/>
                                              </p:val>
                                            </p:tav>
                                            <p:tav tm="100000">
                                              <p:val>
                                                <p:strVal val="#ppt_w"/>
                                              </p:val>
                                            </p:tav>
                                          </p:tavLst>
                                        </p:anim>
                                        <p:anim calcmode="lin" valueType="num">
                                          <p:cBhvr>
                                            <p:cTn id="124" dur="400" fill="hold"/>
                                            <p:tgtEl>
                                              <p:spTgt spid="52"/>
                                            </p:tgtEl>
                                            <p:attrNameLst>
                                              <p:attrName>ppt_h</p:attrName>
                                            </p:attrNameLst>
                                          </p:cBhvr>
                                          <p:tavLst>
                                            <p:tav tm="0">
                                              <p:val>
                                                <p:fltVal val="0"/>
                                              </p:val>
                                            </p:tav>
                                            <p:tav tm="100000">
                                              <p:val>
                                                <p:strVal val="#ppt_h"/>
                                              </p:val>
                                            </p:tav>
                                          </p:tavLst>
                                        </p:anim>
                                        <p:anim calcmode="lin" valueType="num">
                                          <p:cBhvr>
                                            <p:cTn id="125" dur="400" fill="hold"/>
                                            <p:tgtEl>
                                              <p:spTgt spid="52"/>
                                            </p:tgtEl>
                                            <p:attrNameLst>
                                              <p:attrName>style.rotation</p:attrName>
                                            </p:attrNameLst>
                                          </p:cBhvr>
                                          <p:tavLst>
                                            <p:tav tm="0">
                                              <p:val>
                                                <p:fltVal val="90"/>
                                              </p:val>
                                            </p:tav>
                                            <p:tav tm="100000">
                                              <p:val>
                                                <p:fltVal val="0"/>
                                              </p:val>
                                            </p:tav>
                                          </p:tavLst>
                                        </p:anim>
                                        <p:animEffect transition="in" filter="fade">
                                          <p:cBhvr>
                                            <p:cTn id="126" dur="400"/>
                                            <p:tgtEl>
                                              <p:spTgt spid="52"/>
                                            </p:tgtEl>
                                          </p:cBhvr>
                                        </p:animEffect>
                                      </p:childTnLst>
                                    </p:cTn>
                                  </p:par>
                                </p:childTnLst>
                              </p:cTn>
                            </p:par>
                            <p:par>
                              <p:cTn id="127" fill="hold">
                                <p:stCondLst>
                                  <p:cond delay="5250"/>
                                </p:stCondLst>
                                <p:childTnLst>
                                  <p:par>
                                    <p:cTn id="128" presetID="22" presetClass="entr" presetSubtype="2" fill="hold" grpId="0" nodeType="afterEffect">
                                      <p:stCondLst>
                                        <p:cond delay="0"/>
                                      </p:stCondLst>
                                      <p:childTnLst>
                                        <p:set>
                                          <p:cBhvr>
                                            <p:cTn id="129" dur="1" fill="hold">
                                              <p:stCondLst>
                                                <p:cond delay="0"/>
                                              </p:stCondLst>
                                            </p:cTn>
                                            <p:tgtEl>
                                              <p:spTgt spid="66"/>
                                            </p:tgtEl>
                                            <p:attrNameLst>
                                              <p:attrName>style.visibility</p:attrName>
                                            </p:attrNameLst>
                                          </p:cBhvr>
                                          <p:to>
                                            <p:strVal val="visible"/>
                                          </p:to>
                                        </p:set>
                                        <p:animEffect transition="in" filter="wipe(right)">
                                          <p:cBhvr>
                                            <p:cTn id="130" dur="500"/>
                                            <p:tgtEl>
                                              <p:spTgt spid="66"/>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right)">
                                          <p:cBhvr>
                                            <p:cTn id="133" dur="500"/>
                                            <p:tgtEl>
                                              <p:spTgt spid="67"/>
                                            </p:tgtEl>
                                          </p:cBhvr>
                                        </p:animEffect>
                                      </p:childTnLst>
                                    </p:cTn>
                                  </p:par>
                                </p:childTnLst>
                              </p:cTn>
                            </p:par>
                            <p:par>
                              <p:cTn id="134" fill="hold">
                                <p:stCondLst>
                                  <p:cond delay="5750"/>
                                </p:stCondLst>
                                <p:childTnLst>
                                  <p:par>
                                    <p:cTn id="135" presetID="31" presetClass="entr" presetSubtype="0" fill="hold" grpId="0" nodeType="after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400" fill="hold"/>
                                            <p:tgtEl>
                                              <p:spTgt spid="57"/>
                                            </p:tgtEl>
                                            <p:attrNameLst>
                                              <p:attrName>ppt_w</p:attrName>
                                            </p:attrNameLst>
                                          </p:cBhvr>
                                          <p:tavLst>
                                            <p:tav tm="0">
                                              <p:val>
                                                <p:fltVal val="0"/>
                                              </p:val>
                                            </p:tav>
                                            <p:tav tm="100000">
                                              <p:val>
                                                <p:strVal val="#ppt_w"/>
                                              </p:val>
                                            </p:tav>
                                          </p:tavLst>
                                        </p:anim>
                                        <p:anim calcmode="lin" valueType="num">
                                          <p:cBhvr>
                                            <p:cTn id="138" dur="400" fill="hold"/>
                                            <p:tgtEl>
                                              <p:spTgt spid="57"/>
                                            </p:tgtEl>
                                            <p:attrNameLst>
                                              <p:attrName>ppt_h</p:attrName>
                                            </p:attrNameLst>
                                          </p:cBhvr>
                                          <p:tavLst>
                                            <p:tav tm="0">
                                              <p:val>
                                                <p:fltVal val="0"/>
                                              </p:val>
                                            </p:tav>
                                            <p:tav tm="100000">
                                              <p:val>
                                                <p:strVal val="#ppt_h"/>
                                              </p:val>
                                            </p:tav>
                                          </p:tavLst>
                                        </p:anim>
                                        <p:anim calcmode="lin" valueType="num">
                                          <p:cBhvr>
                                            <p:cTn id="139" dur="400" fill="hold"/>
                                            <p:tgtEl>
                                              <p:spTgt spid="57"/>
                                            </p:tgtEl>
                                            <p:attrNameLst>
                                              <p:attrName>style.rotation</p:attrName>
                                            </p:attrNameLst>
                                          </p:cBhvr>
                                          <p:tavLst>
                                            <p:tav tm="0">
                                              <p:val>
                                                <p:fltVal val="90"/>
                                              </p:val>
                                            </p:tav>
                                            <p:tav tm="100000">
                                              <p:val>
                                                <p:fltVal val="0"/>
                                              </p:val>
                                            </p:tav>
                                          </p:tavLst>
                                        </p:anim>
                                        <p:animEffect transition="in" filter="fade">
                                          <p:cBhvr>
                                            <p:cTn id="140" dur="400"/>
                                            <p:tgtEl>
                                              <p:spTgt spid="57"/>
                                            </p:tgtEl>
                                          </p:cBhvr>
                                        </p:animEffect>
                                      </p:childTnLst>
                                    </p:cTn>
                                  </p:par>
                                </p:childTnLst>
                              </p:cTn>
                            </p:par>
                            <p:par>
                              <p:cTn id="141" fill="hold">
                                <p:stCondLst>
                                  <p:cond delay="6150"/>
                                </p:stCondLst>
                                <p:childTnLst>
                                  <p:par>
                                    <p:cTn id="142" presetID="22" presetClass="entr" presetSubtype="2" fill="hold" grpId="0" nodeType="after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right)">
                                          <p:cBhvr>
                                            <p:cTn id="144" dur="500"/>
                                            <p:tgtEl>
                                              <p:spTgt spid="68"/>
                                            </p:tgtEl>
                                          </p:cBhvr>
                                        </p:animEffect>
                                      </p:childTnLst>
                                    </p:cTn>
                                  </p:par>
                                  <p:par>
                                    <p:cTn id="145" presetID="22" presetClass="entr" presetSubtype="2"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wipe(right)">
                                          <p:cBhvr>
                                            <p:cTn id="1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46"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5" grpId="0"/>
          <p:bldP spid="66" grpId="0"/>
          <p:bldP spid="67" grpId="0"/>
          <p:bldP spid="68" grpId="0"/>
          <p:bldP spid="69" grpId="0"/>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5"/>
          <p:cNvSpPr/>
          <p:nvPr/>
        </p:nvSpPr>
        <p:spPr bwMode="auto">
          <a:xfrm>
            <a:off x="4380744" y="4659083"/>
            <a:ext cx="640722" cy="651271"/>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 name="Freeform 6"/>
          <p:cNvSpPr>
            <a:spLocks noEditPoints="1"/>
          </p:cNvSpPr>
          <p:nvPr/>
        </p:nvSpPr>
        <p:spPr bwMode="auto">
          <a:xfrm>
            <a:off x="5748460" y="4637990"/>
            <a:ext cx="680274" cy="680274"/>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5" name="Freeform 7"/>
          <p:cNvSpPr>
            <a:spLocks noEditPoints="1"/>
          </p:cNvSpPr>
          <p:nvPr/>
        </p:nvSpPr>
        <p:spPr bwMode="auto">
          <a:xfrm>
            <a:off x="7160999" y="4656445"/>
            <a:ext cx="651270" cy="656544"/>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6" name="Freeform 8"/>
          <p:cNvSpPr>
            <a:spLocks noEditPoints="1"/>
          </p:cNvSpPr>
          <p:nvPr/>
        </p:nvSpPr>
        <p:spPr bwMode="auto">
          <a:xfrm>
            <a:off x="10087476" y="3564998"/>
            <a:ext cx="706641" cy="696095"/>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7" name="Freeform 9"/>
          <p:cNvSpPr>
            <a:spLocks noEditPoints="1"/>
          </p:cNvSpPr>
          <p:nvPr/>
        </p:nvSpPr>
        <p:spPr bwMode="auto">
          <a:xfrm>
            <a:off x="10087476" y="1683923"/>
            <a:ext cx="627540" cy="6644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8" name="Freeform 10"/>
          <p:cNvSpPr>
            <a:spLocks noEditPoints="1"/>
          </p:cNvSpPr>
          <p:nvPr/>
        </p:nvSpPr>
        <p:spPr bwMode="auto">
          <a:xfrm>
            <a:off x="8627474" y="1641736"/>
            <a:ext cx="751464" cy="748828"/>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9" name="Freeform 11"/>
          <p:cNvSpPr>
            <a:spLocks noEditPoints="1"/>
          </p:cNvSpPr>
          <p:nvPr/>
        </p:nvSpPr>
        <p:spPr bwMode="auto">
          <a:xfrm>
            <a:off x="4459845" y="5705963"/>
            <a:ext cx="485156" cy="661818"/>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0" name="Freeform 12"/>
          <p:cNvSpPr>
            <a:spLocks noEditPoints="1"/>
          </p:cNvSpPr>
          <p:nvPr/>
        </p:nvSpPr>
        <p:spPr bwMode="auto">
          <a:xfrm>
            <a:off x="1572304" y="5708600"/>
            <a:ext cx="841113" cy="656544"/>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1" name="Freeform 13"/>
          <p:cNvSpPr>
            <a:spLocks noEditPoints="1"/>
          </p:cNvSpPr>
          <p:nvPr/>
        </p:nvSpPr>
        <p:spPr bwMode="auto">
          <a:xfrm>
            <a:off x="7068716" y="3604547"/>
            <a:ext cx="835840" cy="656544"/>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2" name="Freeform 14"/>
          <p:cNvSpPr>
            <a:spLocks noEditPoints="1"/>
          </p:cNvSpPr>
          <p:nvPr/>
        </p:nvSpPr>
        <p:spPr bwMode="auto">
          <a:xfrm>
            <a:off x="4438749" y="3604548"/>
            <a:ext cx="527344" cy="65918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3" name="Freeform 15"/>
          <p:cNvSpPr>
            <a:spLocks noEditPoints="1"/>
          </p:cNvSpPr>
          <p:nvPr/>
        </p:nvSpPr>
        <p:spPr bwMode="auto">
          <a:xfrm>
            <a:off x="8696028" y="5705963"/>
            <a:ext cx="619628" cy="65918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4" name="Freeform 16"/>
          <p:cNvSpPr>
            <a:spLocks noEditPoints="1"/>
          </p:cNvSpPr>
          <p:nvPr/>
        </p:nvSpPr>
        <p:spPr bwMode="auto">
          <a:xfrm>
            <a:off x="1640857" y="3601912"/>
            <a:ext cx="701368" cy="659180"/>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5" name="Freeform 17"/>
          <p:cNvSpPr>
            <a:spLocks noEditPoints="1"/>
          </p:cNvSpPr>
          <p:nvPr/>
        </p:nvSpPr>
        <p:spPr bwMode="auto">
          <a:xfrm>
            <a:off x="7126722" y="2588289"/>
            <a:ext cx="645996" cy="690821"/>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6" name="Freeform 18"/>
          <p:cNvSpPr>
            <a:spLocks noEditPoints="1"/>
          </p:cNvSpPr>
          <p:nvPr/>
        </p:nvSpPr>
        <p:spPr bwMode="auto">
          <a:xfrm>
            <a:off x="4391289" y="2617292"/>
            <a:ext cx="619628" cy="656544"/>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7" name="Freeform 19"/>
          <p:cNvSpPr>
            <a:spLocks noEditPoints="1"/>
          </p:cNvSpPr>
          <p:nvPr/>
        </p:nvSpPr>
        <p:spPr bwMode="auto">
          <a:xfrm>
            <a:off x="3030019" y="2614657"/>
            <a:ext cx="696095" cy="659180"/>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8" name="Freeform 20"/>
          <p:cNvSpPr>
            <a:spLocks noEditPoints="1"/>
          </p:cNvSpPr>
          <p:nvPr/>
        </p:nvSpPr>
        <p:spPr bwMode="auto">
          <a:xfrm>
            <a:off x="1588124" y="2619930"/>
            <a:ext cx="812110" cy="648634"/>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19" name="Freeform 21"/>
          <p:cNvSpPr>
            <a:spLocks noEditPoints="1"/>
          </p:cNvSpPr>
          <p:nvPr/>
        </p:nvSpPr>
        <p:spPr bwMode="auto">
          <a:xfrm>
            <a:off x="5859202" y="1642008"/>
            <a:ext cx="437696" cy="664453"/>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0" name="Freeform 22"/>
          <p:cNvSpPr>
            <a:spLocks noEditPoints="1"/>
          </p:cNvSpPr>
          <p:nvPr/>
        </p:nvSpPr>
        <p:spPr bwMode="auto">
          <a:xfrm>
            <a:off x="8672299" y="2664483"/>
            <a:ext cx="667089" cy="661818"/>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1" name="Freeform 23"/>
          <p:cNvSpPr/>
          <p:nvPr/>
        </p:nvSpPr>
        <p:spPr bwMode="auto">
          <a:xfrm>
            <a:off x="10211400" y="2827959"/>
            <a:ext cx="379688" cy="437696"/>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2" name="Freeform 24"/>
          <p:cNvSpPr/>
          <p:nvPr/>
        </p:nvSpPr>
        <p:spPr bwMode="auto">
          <a:xfrm>
            <a:off x="10308960" y="2659209"/>
            <a:ext cx="184571" cy="398145"/>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3" name="Freeform 25"/>
          <p:cNvSpPr>
            <a:spLocks noEditPoints="1"/>
          </p:cNvSpPr>
          <p:nvPr/>
        </p:nvSpPr>
        <p:spPr bwMode="auto">
          <a:xfrm>
            <a:off x="4459845" y="1647280"/>
            <a:ext cx="482519" cy="659180"/>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4" name="Freeform 26"/>
          <p:cNvSpPr>
            <a:spLocks noEditPoints="1"/>
          </p:cNvSpPr>
          <p:nvPr/>
        </p:nvSpPr>
        <p:spPr bwMode="auto">
          <a:xfrm>
            <a:off x="3008924" y="1634097"/>
            <a:ext cx="738282" cy="685547"/>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5" name="Freeform 27"/>
          <p:cNvSpPr>
            <a:spLocks noEditPoints="1"/>
          </p:cNvSpPr>
          <p:nvPr/>
        </p:nvSpPr>
        <p:spPr bwMode="auto">
          <a:xfrm>
            <a:off x="7113538" y="1649914"/>
            <a:ext cx="743555" cy="656544"/>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6" name="Freeform 28"/>
          <p:cNvSpPr>
            <a:spLocks noEditPoints="1"/>
          </p:cNvSpPr>
          <p:nvPr/>
        </p:nvSpPr>
        <p:spPr bwMode="auto">
          <a:xfrm>
            <a:off x="8719759" y="3604548"/>
            <a:ext cx="643360" cy="645999"/>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7" name="Freeform 29"/>
          <p:cNvSpPr/>
          <p:nvPr/>
        </p:nvSpPr>
        <p:spPr bwMode="auto">
          <a:xfrm>
            <a:off x="2007365" y="4656448"/>
            <a:ext cx="313768" cy="313770"/>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8" name="Freeform 30"/>
          <p:cNvSpPr/>
          <p:nvPr/>
        </p:nvSpPr>
        <p:spPr bwMode="auto">
          <a:xfrm>
            <a:off x="1661952" y="4656448"/>
            <a:ext cx="316408" cy="313770"/>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29" name="Freeform 31"/>
          <p:cNvSpPr/>
          <p:nvPr/>
        </p:nvSpPr>
        <p:spPr bwMode="auto">
          <a:xfrm>
            <a:off x="2007364" y="4999220"/>
            <a:ext cx="316408" cy="316407"/>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0" name="Freeform 32"/>
          <p:cNvSpPr/>
          <p:nvPr/>
        </p:nvSpPr>
        <p:spPr bwMode="auto">
          <a:xfrm>
            <a:off x="1661952" y="4999220"/>
            <a:ext cx="316408" cy="316407"/>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1" name="Freeform 33"/>
          <p:cNvSpPr/>
          <p:nvPr/>
        </p:nvSpPr>
        <p:spPr bwMode="auto">
          <a:xfrm>
            <a:off x="3037926" y="5705964"/>
            <a:ext cx="680274" cy="326953"/>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2" name="Freeform 34"/>
          <p:cNvSpPr/>
          <p:nvPr/>
        </p:nvSpPr>
        <p:spPr bwMode="auto">
          <a:xfrm>
            <a:off x="3027379" y="5887898"/>
            <a:ext cx="701368" cy="479884"/>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3" name="Freeform 35"/>
          <p:cNvSpPr>
            <a:spLocks noEditPoints="1"/>
          </p:cNvSpPr>
          <p:nvPr/>
        </p:nvSpPr>
        <p:spPr bwMode="auto">
          <a:xfrm>
            <a:off x="5817015" y="5711237"/>
            <a:ext cx="529980" cy="651271"/>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4" name="Freeform 36"/>
          <p:cNvSpPr>
            <a:spLocks noEditPoints="1"/>
          </p:cNvSpPr>
          <p:nvPr/>
        </p:nvSpPr>
        <p:spPr bwMode="auto">
          <a:xfrm>
            <a:off x="1553850" y="1554993"/>
            <a:ext cx="875391" cy="738283"/>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5" name="Freeform 37"/>
          <p:cNvSpPr>
            <a:spLocks noEditPoints="1"/>
          </p:cNvSpPr>
          <p:nvPr/>
        </p:nvSpPr>
        <p:spPr bwMode="auto">
          <a:xfrm>
            <a:off x="5772189" y="3596638"/>
            <a:ext cx="616993" cy="669727"/>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6" name="Freeform 38"/>
          <p:cNvSpPr>
            <a:spLocks noEditPoints="1"/>
          </p:cNvSpPr>
          <p:nvPr/>
        </p:nvSpPr>
        <p:spPr bwMode="auto">
          <a:xfrm>
            <a:off x="3109120" y="3572908"/>
            <a:ext cx="535253" cy="688184"/>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7" name="Freeform 39"/>
          <p:cNvSpPr>
            <a:spLocks noEditPoints="1"/>
          </p:cNvSpPr>
          <p:nvPr/>
        </p:nvSpPr>
        <p:spPr bwMode="auto">
          <a:xfrm>
            <a:off x="3074840" y="4648536"/>
            <a:ext cx="606445" cy="672364"/>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8" name="Freeform 40"/>
          <p:cNvSpPr/>
          <p:nvPr/>
        </p:nvSpPr>
        <p:spPr bwMode="auto">
          <a:xfrm>
            <a:off x="5730003" y="2619930"/>
            <a:ext cx="704004" cy="648634"/>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39" name="Freeform 41"/>
          <p:cNvSpPr>
            <a:spLocks noEditPoints="1"/>
          </p:cNvSpPr>
          <p:nvPr/>
        </p:nvSpPr>
        <p:spPr bwMode="auto">
          <a:xfrm>
            <a:off x="7145180" y="5708600"/>
            <a:ext cx="682910" cy="656544"/>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0" name="Freeform 42"/>
          <p:cNvSpPr>
            <a:spLocks noEditPoints="1"/>
          </p:cNvSpPr>
          <p:nvPr/>
        </p:nvSpPr>
        <p:spPr bwMode="auto">
          <a:xfrm>
            <a:off x="8732943" y="4725002"/>
            <a:ext cx="648634" cy="63545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nvGrpSpPr>
          <p:cNvPr id="41" name="组合 40"/>
          <p:cNvGrpSpPr/>
          <p:nvPr/>
        </p:nvGrpSpPr>
        <p:grpSpPr>
          <a:xfrm>
            <a:off x="10047924" y="4685452"/>
            <a:ext cx="772558" cy="714552"/>
            <a:chOff x="2438399" y="4906963"/>
            <a:chExt cx="465137" cy="430213"/>
          </a:xfrm>
        </p:grpSpPr>
        <p:sp>
          <p:nvSpPr>
            <p:cNvPr id="42"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3"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4"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grpSp>
      <p:sp>
        <p:nvSpPr>
          <p:cNvPr id="45" name="Freeform 46"/>
          <p:cNvSpPr>
            <a:spLocks noEditPoints="1"/>
          </p:cNvSpPr>
          <p:nvPr/>
        </p:nvSpPr>
        <p:spPr bwMode="auto">
          <a:xfrm>
            <a:off x="10187670" y="5711236"/>
            <a:ext cx="574805" cy="740919"/>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itchFamily="34" charset="0"/>
              <a:buNone/>
            </a:pPr>
            <a:endParaRPr lang="zh-CN" altLang="en-US" sz="1799">
              <a:solidFill>
                <a:srgbClr val="294A5A"/>
              </a:solidFill>
              <a:cs typeface="+mn-ea"/>
              <a:sym typeface="+mn-lt"/>
            </a:endParaRPr>
          </a:p>
        </p:txBody>
      </p:sp>
      <p:sp>
        <p:nvSpPr>
          <p:cNvPr id="46" name="TextBox 12"/>
          <p:cNvSpPr txBox="1"/>
          <p:nvPr/>
        </p:nvSpPr>
        <p:spPr>
          <a:xfrm>
            <a:off x="2968238" y="494047"/>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itchFamily="34" charset="0"/>
              <a:buNone/>
            </a:pPr>
            <a:r>
              <a:rPr lang="zh-CN" altLang="en-US" sz="4798" b="1" dirty="0">
                <a:cs typeface="+mn-ea"/>
                <a:sym typeface="+mn-lt"/>
              </a:rPr>
              <a:t>可换图标</a:t>
            </a:r>
          </a:p>
        </p:txBody>
      </p:sp>
    </p:spTree>
    <p:extLst>
      <p:ext uri="{BB962C8B-B14F-4D97-AF65-F5344CB8AC3E}">
        <p14:creationId xmlns:p14="http://schemas.microsoft.com/office/powerpoint/2010/main" val="2458579544"/>
      </p:ext>
    </p:extLst>
  </p:cSld>
  <p:clrMapOvr>
    <a:masterClrMapping/>
  </p:clrMapOvr>
  <mc:AlternateContent xmlns:mc="http://schemas.openxmlformats.org/markup-compatibility/2006" xmlns:p14="http://schemas.microsoft.com/office/powerpoint/2010/main">
    <mc:Choice Requires="p14">
      <p:transition spd="slow" p14:dur="2000" advTm="2977"/>
    </mc:Choice>
    <mc:Fallback xmlns="">
      <p:transition spd="slow" advTm="2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
                                        </p:tgtEl>
                                        <p:attrNameLst>
                                          <p:attrName>ppt_y</p:attrName>
                                        </p:attrNameLst>
                                      </p:cBhvr>
                                      <p:tavLst>
                                        <p:tav tm="0">
                                          <p:val>
                                            <p:strVal val="#ppt_y"/>
                                          </p:val>
                                        </p:tav>
                                        <p:tav tm="100000">
                                          <p:val>
                                            <p:strVal val="#ppt_y"/>
                                          </p:val>
                                        </p:tav>
                                      </p:tavLst>
                                    </p:anim>
                                    <p:anim calcmode="lin" valueType="num">
                                      <p:cBhvr>
                                        <p:cTn id="9"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1000"/>
                                        <p:tgtEl>
                                          <p:spTgt spid="18"/>
                                        </p:tgtEl>
                                      </p:cBhvr>
                                    </p:animEffect>
                                    <p:anim calcmode="lin" valueType="num">
                                      <p:cBhvr>
                                        <p:cTn id="91" dur="1000" fill="hold"/>
                                        <p:tgtEl>
                                          <p:spTgt spid="18"/>
                                        </p:tgtEl>
                                        <p:attrNameLst>
                                          <p:attrName>ppt_x</p:attrName>
                                        </p:attrNameLst>
                                      </p:cBhvr>
                                      <p:tavLst>
                                        <p:tav tm="0">
                                          <p:val>
                                            <p:strVal val="#ppt_x"/>
                                          </p:val>
                                        </p:tav>
                                        <p:tav tm="100000">
                                          <p:val>
                                            <p:strVal val="#ppt_x"/>
                                          </p:val>
                                        </p:tav>
                                      </p:tavLst>
                                    </p:anim>
                                    <p:anim calcmode="lin" valueType="num">
                                      <p:cBhvr>
                                        <p:cTn id="92" dur="1000" fill="hold"/>
                                        <p:tgtEl>
                                          <p:spTgt spid="1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1000"/>
                                        <p:tgtEl>
                                          <p:spTgt spid="19"/>
                                        </p:tgtEl>
                                      </p:cBhvr>
                                    </p:animEffect>
                                    <p:anim calcmode="lin" valueType="num">
                                      <p:cBhvr>
                                        <p:cTn id="96" dur="1000" fill="hold"/>
                                        <p:tgtEl>
                                          <p:spTgt spid="19"/>
                                        </p:tgtEl>
                                        <p:attrNameLst>
                                          <p:attrName>ppt_x</p:attrName>
                                        </p:attrNameLst>
                                      </p:cBhvr>
                                      <p:tavLst>
                                        <p:tav tm="0">
                                          <p:val>
                                            <p:strVal val="#ppt_x"/>
                                          </p:val>
                                        </p:tav>
                                        <p:tav tm="100000">
                                          <p:val>
                                            <p:strVal val="#ppt_x"/>
                                          </p:val>
                                        </p:tav>
                                      </p:tavLst>
                                    </p:anim>
                                    <p:anim calcmode="lin" valueType="num">
                                      <p:cBhvr>
                                        <p:cTn id="97" dur="1000" fill="hold"/>
                                        <p:tgtEl>
                                          <p:spTgt spid="1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1000"/>
                                        <p:tgtEl>
                                          <p:spTgt spid="20"/>
                                        </p:tgtEl>
                                      </p:cBhvr>
                                    </p:animEffect>
                                    <p:anim calcmode="lin" valueType="num">
                                      <p:cBhvr>
                                        <p:cTn id="101" dur="1000" fill="hold"/>
                                        <p:tgtEl>
                                          <p:spTgt spid="20"/>
                                        </p:tgtEl>
                                        <p:attrNameLst>
                                          <p:attrName>ppt_x</p:attrName>
                                        </p:attrNameLst>
                                      </p:cBhvr>
                                      <p:tavLst>
                                        <p:tav tm="0">
                                          <p:val>
                                            <p:strVal val="#ppt_x"/>
                                          </p:val>
                                        </p:tav>
                                        <p:tav tm="100000">
                                          <p:val>
                                            <p:strVal val="#ppt_x"/>
                                          </p:val>
                                        </p:tav>
                                      </p:tavLst>
                                    </p:anim>
                                    <p:anim calcmode="lin" valueType="num">
                                      <p:cBhvr>
                                        <p:cTn id="102" dur="1000" fill="hold"/>
                                        <p:tgtEl>
                                          <p:spTgt spid="2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0"/>
                                        <p:tgtEl>
                                          <p:spTgt spid="23"/>
                                        </p:tgtEl>
                                      </p:cBhvr>
                                    </p:animEffect>
                                    <p:anim calcmode="lin" valueType="num">
                                      <p:cBhvr>
                                        <p:cTn id="116" dur="1000" fill="hold"/>
                                        <p:tgtEl>
                                          <p:spTgt spid="23"/>
                                        </p:tgtEl>
                                        <p:attrNameLst>
                                          <p:attrName>ppt_x</p:attrName>
                                        </p:attrNameLst>
                                      </p:cBhvr>
                                      <p:tavLst>
                                        <p:tav tm="0">
                                          <p:val>
                                            <p:strVal val="#ppt_x"/>
                                          </p:val>
                                        </p:tav>
                                        <p:tav tm="100000">
                                          <p:val>
                                            <p:strVal val="#ppt_x"/>
                                          </p:val>
                                        </p:tav>
                                      </p:tavLst>
                                    </p:anim>
                                    <p:anim calcmode="lin" valueType="num">
                                      <p:cBhvr>
                                        <p:cTn id="117" dur="1000" fill="hold"/>
                                        <p:tgtEl>
                                          <p:spTgt spid="23"/>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1000"/>
                                        <p:tgtEl>
                                          <p:spTgt spid="24"/>
                                        </p:tgtEl>
                                      </p:cBhvr>
                                    </p:animEffect>
                                    <p:anim calcmode="lin" valueType="num">
                                      <p:cBhvr>
                                        <p:cTn id="121" dur="1000" fill="hold"/>
                                        <p:tgtEl>
                                          <p:spTgt spid="24"/>
                                        </p:tgtEl>
                                        <p:attrNameLst>
                                          <p:attrName>ppt_x</p:attrName>
                                        </p:attrNameLst>
                                      </p:cBhvr>
                                      <p:tavLst>
                                        <p:tav tm="0">
                                          <p:val>
                                            <p:strVal val="#ppt_x"/>
                                          </p:val>
                                        </p:tav>
                                        <p:tav tm="100000">
                                          <p:val>
                                            <p:strVal val="#ppt_x"/>
                                          </p:val>
                                        </p:tav>
                                      </p:tavLst>
                                    </p:anim>
                                    <p:anim calcmode="lin" valueType="num">
                                      <p:cBhvr>
                                        <p:cTn id="122" dur="1000" fill="hold"/>
                                        <p:tgtEl>
                                          <p:spTgt spid="24"/>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1000"/>
                                        <p:tgtEl>
                                          <p:spTgt spid="25"/>
                                        </p:tgtEl>
                                      </p:cBhvr>
                                    </p:animEffect>
                                    <p:anim calcmode="lin" valueType="num">
                                      <p:cBhvr>
                                        <p:cTn id="126" dur="1000" fill="hold"/>
                                        <p:tgtEl>
                                          <p:spTgt spid="25"/>
                                        </p:tgtEl>
                                        <p:attrNameLst>
                                          <p:attrName>ppt_x</p:attrName>
                                        </p:attrNameLst>
                                      </p:cBhvr>
                                      <p:tavLst>
                                        <p:tav tm="0">
                                          <p:val>
                                            <p:strVal val="#ppt_x"/>
                                          </p:val>
                                        </p:tav>
                                        <p:tav tm="100000">
                                          <p:val>
                                            <p:strVal val="#ppt_x"/>
                                          </p:val>
                                        </p:tav>
                                      </p:tavLst>
                                    </p:anim>
                                    <p:anim calcmode="lin" valueType="num">
                                      <p:cBhvr>
                                        <p:cTn id="127" dur="1000" fill="hold"/>
                                        <p:tgtEl>
                                          <p:spTgt spid="25"/>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1000"/>
                                        <p:tgtEl>
                                          <p:spTgt spid="26"/>
                                        </p:tgtEl>
                                      </p:cBhvr>
                                    </p:animEffect>
                                    <p:anim calcmode="lin" valueType="num">
                                      <p:cBhvr>
                                        <p:cTn id="131" dur="1000" fill="hold"/>
                                        <p:tgtEl>
                                          <p:spTgt spid="26"/>
                                        </p:tgtEl>
                                        <p:attrNameLst>
                                          <p:attrName>ppt_x</p:attrName>
                                        </p:attrNameLst>
                                      </p:cBhvr>
                                      <p:tavLst>
                                        <p:tav tm="0">
                                          <p:val>
                                            <p:strVal val="#ppt_x"/>
                                          </p:val>
                                        </p:tav>
                                        <p:tav tm="100000">
                                          <p:val>
                                            <p:strVal val="#ppt_x"/>
                                          </p:val>
                                        </p:tav>
                                      </p:tavLst>
                                    </p:anim>
                                    <p:anim calcmode="lin" valueType="num">
                                      <p:cBhvr>
                                        <p:cTn id="132" dur="1000" fill="hold"/>
                                        <p:tgtEl>
                                          <p:spTgt spid="26"/>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1000"/>
                                        <p:tgtEl>
                                          <p:spTgt spid="27"/>
                                        </p:tgtEl>
                                      </p:cBhvr>
                                    </p:animEffect>
                                    <p:anim calcmode="lin" valueType="num">
                                      <p:cBhvr>
                                        <p:cTn id="136" dur="1000" fill="hold"/>
                                        <p:tgtEl>
                                          <p:spTgt spid="27"/>
                                        </p:tgtEl>
                                        <p:attrNameLst>
                                          <p:attrName>ppt_x</p:attrName>
                                        </p:attrNameLst>
                                      </p:cBhvr>
                                      <p:tavLst>
                                        <p:tav tm="0">
                                          <p:val>
                                            <p:strVal val="#ppt_x"/>
                                          </p:val>
                                        </p:tav>
                                        <p:tav tm="100000">
                                          <p:val>
                                            <p:strVal val="#ppt_x"/>
                                          </p:val>
                                        </p:tav>
                                      </p:tavLst>
                                    </p:anim>
                                    <p:anim calcmode="lin" valueType="num">
                                      <p:cBhvr>
                                        <p:cTn id="137" dur="1000" fill="hold"/>
                                        <p:tgtEl>
                                          <p:spTgt spid="27"/>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1000"/>
                                        <p:tgtEl>
                                          <p:spTgt spid="28"/>
                                        </p:tgtEl>
                                      </p:cBhvr>
                                    </p:animEffect>
                                    <p:anim calcmode="lin" valueType="num">
                                      <p:cBhvr>
                                        <p:cTn id="141" dur="1000" fill="hold"/>
                                        <p:tgtEl>
                                          <p:spTgt spid="28"/>
                                        </p:tgtEl>
                                        <p:attrNameLst>
                                          <p:attrName>ppt_x</p:attrName>
                                        </p:attrNameLst>
                                      </p:cBhvr>
                                      <p:tavLst>
                                        <p:tav tm="0">
                                          <p:val>
                                            <p:strVal val="#ppt_x"/>
                                          </p:val>
                                        </p:tav>
                                        <p:tav tm="100000">
                                          <p:val>
                                            <p:strVal val="#ppt_x"/>
                                          </p:val>
                                        </p:tav>
                                      </p:tavLst>
                                    </p:anim>
                                    <p:anim calcmode="lin" valueType="num">
                                      <p:cBhvr>
                                        <p:cTn id="142" dur="1000" fill="hold"/>
                                        <p:tgtEl>
                                          <p:spTgt spid="28"/>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1000"/>
                                        <p:tgtEl>
                                          <p:spTgt spid="29"/>
                                        </p:tgtEl>
                                      </p:cBhvr>
                                    </p:animEffect>
                                    <p:anim calcmode="lin" valueType="num">
                                      <p:cBhvr>
                                        <p:cTn id="146" dur="1000" fill="hold"/>
                                        <p:tgtEl>
                                          <p:spTgt spid="29"/>
                                        </p:tgtEl>
                                        <p:attrNameLst>
                                          <p:attrName>ppt_x</p:attrName>
                                        </p:attrNameLst>
                                      </p:cBhvr>
                                      <p:tavLst>
                                        <p:tav tm="0">
                                          <p:val>
                                            <p:strVal val="#ppt_x"/>
                                          </p:val>
                                        </p:tav>
                                        <p:tav tm="100000">
                                          <p:val>
                                            <p:strVal val="#ppt_x"/>
                                          </p:val>
                                        </p:tav>
                                      </p:tavLst>
                                    </p:anim>
                                    <p:anim calcmode="lin" valueType="num">
                                      <p:cBhvr>
                                        <p:cTn id="147" dur="1000" fill="hold"/>
                                        <p:tgtEl>
                                          <p:spTgt spid="29"/>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1000"/>
                                        <p:tgtEl>
                                          <p:spTgt spid="30"/>
                                        </p:tgtEl>
                                      </p:cBhvr>
                                    </p:animEffect>
                                    <p:anim calcmode="lin" valueType="num">
                                      <p:cBhvr>
                                        <p:cTn id="151" dur="1000" fill="hold"/>
                                        <p:tgtEl>
                                          <p:spTgt spid="30"/>
                                        </p:tgtEl>
                                        <p:attrNameLst>
                                          <p:attrName>ppt_x</p:attrName>
                                        </p:attrNameLst>
                                      </p:cBhvr>
                                      <p:tavLst>
                                        <p:tav tm="0">
                                          <p:val>
                                            <p:strVal val="#ppt_x"/>
                                          </p:val>
                                        </p:tav>
                                        <p:tav tm="100000">
                                          <p:val>
                                            <p:strVal val="#ppt_x"/>
                                          </p:val>
                                        </p:tav>
                                      </p:tavLst>
                                    </p:anim>
                                    <p:anim calcmode="lin" valueType="num">
                                      <p:cBhvr>
                                        <p:cTn id="152" dur="1000" fill="hold"/>
                                        <p:tgtEl>
                                          <p:spTgt spid="30"/>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1"/>
                                        </p:tgtEl>
                                        <p:attrNameLst>
                                          <p:attrName>style.visibility</p:attrName>
                                        </p:attrNameLst>
                                      </p:cBhvr>
                                      <p:to>
                                        <p:strVal val="visible"/>
                                      </p:to>
                                    </p:set>
                                    <p:animEffect transition="in" filter="fade">
                                      <p:cBhvr>
                                        <p:cTn id="155" dur="1000"/>
                                        <p:tgtEl>
                                          <p:spTgt spid="31"/>
                                        </p:tgtEl>
                                      </p:cBhvr>
                                    </p:animEffect>
                                    <p:anim calcmode="lin" valueType="num">
                                      <p:cBhvr>
                                        <p:cTn id="156" dur="1000" fill="hold"/>
                                        <p:tgtEl>
                                          <p:spTgt spid="31"/>
                                        </p:tgtEl>
                                        <p:attrNameLst>
                                          <p:attrName>ppt_x</p:attrName>
                                        </p:attrNameLst>
                                      </p:cBhvr>
                                      <p:tavLst>
                                        <p:tav tm="0">
                                          <p:val>
                                            <p:strVal val="#ppt_x"/>
                                          </p:val>
                                        </p:tav>
                                        <p:tav tm="100000">
                                          <p:val>
                                            <p:strVal val="#ppt_x"/>
                                          </p:val>
                                        </p:tav>
                                      </p:tavLst>
                                    </p:anim>
                                    <p:anim calcmode="lin" valueType="num">
                                      <p:cBhvr>
                                        <p:cTn id="157" dur="1000" fill="hold"/>
                                        <p:tgtEl>
                                          <p:spTgt spid="31"/>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1000"/>
                                        <p:tgtEl>
                                          <p:spTgt spid="32"/>
                                        </p:tgtEl>
                                      </p:cBhvr>
                                    </p:animEffect>
                                    <p:anim calcmode="lin" valueType="num">
                                      <p:cBhvr>
                                        <p:cTn id="161" dur="1000" fill="hold"/>
                                        <p:tgtEl>
                                          <p:spTgt spid="32"/>
                                        </p:tgtEl>
                                        <p:attrNameLst>
                                          <p:attrName>ppt_x</p:attrName>
                                        </p:attrNameLst>
                                      </p:cBhvr>
                                      <p:tavLst>
                                        <p:tav tm="0">
                                          <p:val>
                                            <p:strVal val="#ppt_x"/>
                                          </p:val>
                                        </p:tav>
                                        <p:tav tm="100000">
                                          <p:val>
                                            <p:strVal val="#ppt_x"/>
                                          </p:val>
                                        </p:tav>
                                      </p:tavLst>
                                    </p:anim>
                                    <p:anim calcmode="lin" valueType="num">
                                      <p:cBhvr>
                                        <p:cTn id="162" dur="1000" fill="hold"/>
                                        <p:tgtEl>
                                          <p:spTgt spid="32"/>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1000"/>
                                        <p:tgtEl>
                                          <p:spTgt spid="33"/>
                                        </p:tgtEl>
                                      </p:cBhvr>
                                    </p:animEffect>
                                    <p:anim calcmode="lin" valueType="num">
                                      <p:cBhvr>
                                        <p:cTn id="166" dur="1000" fill="hold"/>
                                        <p:tgtEl>
                                          <p:spTgt spid="33"/>
                                        </p:tgtEl>
                                        <p:attrNameLst>
                                          <p:attrName>ppt_x</p:attrName>
                                        </p:attrNameLst>
                                      </p:cBhvr>
                                      <p:tavLst>
                                        <p:tav tm="0">
                                          <p:val>
                                            <p:strVal val="#ppt_x"/>
                                          </p:val>
                                        </p:tav>
                                        <p:tav tm="100000">
                                          <p:val>
                                            <p:strVal val="#ppt_x"/>
                                          </p:val>
                                        </p:tav>
                                      </p:tavLst>
                                    </p:anim>
                                    <p:anim calcmode="lin" valueType="num">
                                      <p:cBhvr>
                                        <p:cTn id="167" dur="1000" fill="hold"/>
                                        <p:tgtEl>
                                          <p:spTgt spid="33"/>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Effect transition="in" filter="fade">
                                      <p:cBhvr>
                                        <p:cTn id="170" dur="1000"/>
                                        <p:tgtEl>
                                          <p:spTgt spid="34"/>
                                        </p:tgtEl>
                                      </p:cBhvr>
                                    </p:animEffect>
                                    <p:anim calcmode="lin" valueType="num">
                                      <p:cBhvr>
                                        <p:cTn id="171" dur="1000" fill="hold"/>
                                        <p:tgtEl>
                                          <p:spTgt spid="34"/>
                                        </p:tgtEl>
                                        <p:attrNameLst>
                                          <p:attrName>ppt_x</p:attrName>
                                        </p:attrNameLst>
                                      </p:cBhvr>
                                      <p:tavLst>
                                        <p:tav tm="0">
                                          <p:val>
                                            <p:strVal val="#ppt_x"/>
                                          </p:val>
                                        </p:tav>
                                        <p:tav tm="100000">
                                          <p:val>
                                            <p:strVal val="#ppt_x"/>
                                          </p:val>
                                        </p:tav>
                                      </p:tavLst>
                                    </p:anim>
                                    <p:anim calcmode="lin" valueType="num">
                                      <p:cBhvr>
                                        <p:cTn id="172" dur="1000" fill="hold"/>
                                        <p:tgtEl>
                                          <p:spTgt spid="34"/>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fade">
                                      <p:cBhvr>
                                        <p:cTn id="175" dur="1000"/>
                                        <p:tgtEl>
                                          <p:spTgt spid="35"/>
                                        </p:tgtEl>
                                      </p:cBhvr>
                                    </p:animEffect>
                                    <p:anim calcmode="lin" valueType="num">
                                      <p:cBhvr>
                                        <p:cTn id="176" dur="1000" fill="hold"/>
                                        <p:tgtEl>
                                          <p:spTgt spid="35"/>
                                        </p:tgtEl>
                                        <p:attrNameLst>
                                          <p:attrName>ppt_x</p:attrName>
                                        </p:attrNameLst>
                                      </p:cBhvr>
                                      <p:tavLst>
                                        <p:tav tm="0">
                                          <p:val>
                                            <p:strVal val="#ppt_x"/>
                                          </p:val>
                                        </p:tav>
                                        <p:tav tm="100000">
                                          <p:val>
                                            <p:strVal val="#ppt_x"/>
                                          </p:val>
                                        </p:tav>
                                      </p:tavLst>
                                    </p:anim>
                                    <p:anim calcmode="lin" valueType="num">
                                      <p:cBhvr>
                                        <p:cTn id="177" dur="1000" fill="hold"/>
                                        <p:tgtEl>
                                          <p:spTgt spid="35"/>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36"/>
                                        </p:tgtEl>
                                        <p:attrNameLst>
                                          <p:attrName>style.visibility</p:attrName>
                                        </p:attrNameLst>
                                      </p:cBhvr>
                                      <p:to>
                                        <p:strVal val="visible"/>
                                      </p:to>
                                    </p:set>
                                    <p:animEffect transition="in" filter="fade">
                                      <p:cBhvr>
                                        <p:cTn id="180" dur="1000"/>
                                        <p:tgtEl>
                                          <p:spTgt spid="36"/>
                                        </p:tgtEl>
                                      </p:cBhvr>
                                    </p:animEffect>
                                    <p:anim calcmode="lin" valueType="num">
                                      <p:cBhvr>
                                        <p:cTn id="181" dur="1000" fill="hold"/>
                                        <p:tgtEl>
                                          <p:spTgt spid="36"/>
                                        </p:tgtEl>
                                        <p:attrNameLst>
                                          <p:attrName>ppt_x</p:attrName>
                                        </p:attrNameLst>
                                      </p:cBhvr>
                                      <p:tavLst>
                                        <p:tav tm="0">
                                          <p:val>
                                            <p:strVal val="#ppt_x"/>
                                          </p:val>
                                        </p:tav>
                                        <p:tav tm="100000">
                                          <p:val>
                                            <p:strVal val="#ppt_x"/>
                                          </p:val>
                                        </p:tav>
                                      </p:tavLst>
                                    </p:anim>
                                    <p:anim calcmode="lin" valueType="num">
                                      <p:cBhvr>
                                        <p:cTn id="182" dur="1000" fill="hold"/>
                                        <p:tgtEl>
                                          <p:spTgt spid="36"/>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fade">
                                      <p:cBhvr>
                                        <p:cTn id="185" dur="1000"/>
                                        <p:tgtEl>
                                          <p:spTgt spid="37"/>
                                        </p:tgtEl>
                                      </p:cBhvr>
                                    </p:animEffect>
                                    <p:anim calcmode="lin" valueType="num">
                                      <p:cBhvr>
                                        <p:cTn id="186" dur="1000" fill="hold"/>
                                        <p:tgtEl>
                                          <p:spTgt spid="37"/>
                                        </p:tgtEl>
                                        <p:attrNameLst>
                                          <p:attrName>ppt_x</p:attrName>
                                        </p:attrNameLst>
                                      </p:cBhvr>
                                      <p:tavLst>
                                        <p:tav tm="0">
                                          <p:val>
                                            <p:strVal val="#ppt_x"/>
                                          </p:val>
                                        </p:tav>
                                        <p:tav tm="100000">
                                          <p:val>
                                            <p:strVal val="#ppt_x"/>
                                          </p:val>
                                        </p:tav>
                                      </p:tavLst>
                                    </p:anim>
                                    <p:anim calcmode="lin" valueType="num">
                                      <p:cBhvr>
                                        <p:cTn id="187" dur="1000" fill="hold"/>
                                        <p:tgtEl>
                                          <p:spTgt spid="37"/>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38"/>
                                        </p:tgtEl>
                                        <p:attrNameLst>
                                          <p:attrName>style.visibility</p:attrName>
                                        </p:attrNameLst>
                                      </p:cBhvr>
                                      <p:to>
                                        <p:strVal val="visible"/>
                                      </p:to>
                                    </p:set>
                                    <p:animEffect transition="in" filter="fade">
                                      <p:cBhvr>
                                        <p:cTn id="190" dur="1000"/>
                                        <p:tgtEl>
                                          <p:spTgt spid="38"/>
                                        </p:tgtEl>
                                      </p:cBhvr>
                                    </p:animEffect>
                                    <p:anim calcmode="lin" valueType="num">
                                      <p:cBhvr>
                                        <p:cTn id="191" dur="1000" fill="hold"/>
                                        <p:tgtEl>
                                          <p:spTgt spid="38"/>
                                        </p:tgtEl>
                                        <p:attrNameLst>
                                          <p:attrName>ppt_x</p:attrName>
                                        </p:attrNameLst>
                                      </p:cBhvr>
                                      <p:tavLst>
                                        <p:tav tm="0">
                                          <p:val>
                                            <p:strVal val="#ppt_x"/>
                                          </p:val>
                                        </p:tav>
                                        <p:tav tm="100000">
                                          <p:val>
                                            <p:strVal val="#ppt_x"/>
                                          </p:val>
                                        </p:tav>
                                      </p:tavLst>
                                    </p:anim>
                                    <p:anim calcmode="lin" valueType="num">
                                      <p:cBhvr>
                                        <p:cTn id="192" dur="1000" fill="hold"/>
                                        <p:tgtEl>
                                          <p:spTgt spid="38"/>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39"/>
                                        </p:tgtEl>
                                        <p:attrNameLst>
                                          <p:attrName>style.visibility</p:attrName>
                                        </p:attrNameLst>
                                      </p:cBhvr>
                                      <p:to>
                                        <p:strVal val="visible"/>
                                      </p:to>
                                    </p:set>
                                    <p:animEffect transition="in" filter="fade">
                                      <p:cBhvr>
                                        <p:cTn id="195" dur="1000"/>
                                        <p:tgtEl>
                                          <p:spTgt spid="39"/>
                                        </p:tgtEl>
                                      </p:cBhvr>
                                    </p:animEffect>
                                    <p:anim calcmode="lin" valueType="num">
                                      <p:cBhvr>
                                        <p:cTn id="196" dur="1000" fill="hold"/>
                                        <p:tgtEl>
                                          <p:spTgt spid="39"/>
                                        </p:tgtEl>
                                        <p:attrNameLst>
                                          <p:attrName>ppt_x</p:attrName>
                                        </p:attrNameLst>
                                      </p:cBhvr>
                                      <p:tavLst>
                                        <p:tav tm="0">
                                          <p:val>
                                            <p:strVal val="#ppt_x"/>
                                          </p:val>
                                        </p:tav>
                                        <p:tav tm="100000">
                                          <p:val>
                                            <p:strVal val="#ppt_x"/>
                                          </p:val>
                                        </p:tav>
                                      </p:tavLst>
                                    </p:anim>
                                    <p:anim calcmode="lin" valueType="num">
                                      <p:cBhvr>
                                        <p:cTn id="197" dur="1000" fill="hold"/>
                                        <p:tgtEl>
                                          <p:spTgt spid="39"/>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40"/>
                                        </p:tgtEl>
                                        <p:attrNameLst>
                                          <p:attrName>style.visibility</p:attrName>
                                        </p:attrNameLst>
                                      </p:cBhvr>
                                      <p:to>
                                        <p:strVal val="visible"/>
                                      </p:to>
                                    </p:set>
                                    <p:animEffect transition="in" filter="fade">
                                      <p:cBhvr>
                                        <p:cTn id="200" dur="1000"/>
                                        <p:tgtEl>
                                          <p:spTgt spid="40"/>
                                        </p:tgtEl>
                                      </p:cBhvr>
                                    </p:animEffect>
                                    <p:anim calcmode="lin" valueType="num">
                                      <p:cBhvr>
                                        <p:cTn id="201" dur="1000" fill="hold"/>
                                        <p:tgtEl>
                                          <p:spTgt spid="40"/>
                                        </p:tgtEl>
                                        <p:attrNameLst>
                                          <p:attrName>ppt_x</p:attrName>
                                        </p:attrNameLst>
                                      </p:cBhvr>
                                      <p:tavLst>
                                        <p:tav tm="0">
                                          <p:val>
                                            <p:strVal val="#ppt_x"/>
                                          </p:val>
                                        </p:tav>
                                        <p:tav tm="100000">
                                          <p:val>
                                            <p:strVal val="#ppt_x"/>
                                          </p:val>
                                        </p:tav>
                                      </p:tavLst>
                                    </p:anim>
                                    <p:anim calcmode="lin" valueType="num">
                                      <p:cBhvr>
                                        <p:cTn id="202" dur="1000" fill="hold"/>
                                        <p:tgtEl>
                                          <p:spTgt spid="40"/>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1000"/>
                                        <p:tgtEl>
                                          <p:spTgt spid="41"/>
                                        </p:tgtEl>
                                      </p:cBhvr>
                                    </p:animEffect>
                                    <p:anim calcmode="lin" valueType="num">
                                      <p:cBhvr>
                                        <p:cTn id="206" dur="1000" fill="hold"/>
                                        <p:tgtEl>
                                          <p:spTgt spid="41"/>
                                        </p:tgtEl>
                                        <p:attrNameLst>
                                          <p:attrName>ppt_x</p:attrName>
                                        </p:attrNameLst>
                                      </p:cBhvr>
                                      <p:tavLst>
                                        <p:tav tm="0">
                                          <p:val>
                                            <p:strVal val="#ppt_x"/>
                                          </p:val>
                                        </p:tav>
                                        <p:tav tm="100000">
                                          <p:val>
                                            <p:strVal val="#ppt_x"/>
                                          </p:val>
                                        </p:tav>
                                      </p:tavLst>
                                    </p:anim>
                                    <p:anim calcmode="lin" valueType="num">
                                      <p:cBhvr>
                                        <p:cTn id="207" dur="1000" fill="hold"/>
                                        <p:tgtEl>
                                          <p:spTgt spid="41"/>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45"/>
                                        </p:tgtEl>
                                        <p:attrNameLst>
                                          <p:attrName>style.visibility</p:attrName>
                                        </p:attrNameLst>
                                      </p:cBhvr>
                                      <p:to>
                                        <p:strVal val="visible"/>
                                      </p:to>
                                    </p:set>
                                    <p:animEffect transition="in" filter="fade">
                                      <p:cBhvr>
                                        <p:cTn id="210" dur="1000"/>
                                        <p:tgtEl>
                                          <p:spTgt spid="45"/>
                                        </p:tgtEl>
                                      </p:cBhvr>
                                    </p:animEffect>
                                    <p:anim calcmode="lin" valueType="num">
                                      <p:cBhvr>
                                        <p:cTn id="211" dur="1000" fill="hold"/>
                                        <p:tgtEl>
                                          <p:spTgt spid="45"/>
                                        </p:tgtEl>
                                        <p:attrNameLst>
                                          <p:attrName>ppt_x</p:attrName>
                                        </p:attrNameLst>
                                      </p:cBhvr>
                                      <p:tavLst>
                                        <p:tav tm="0">
                                          <p:val>
                                            <p:strVal val="#ppt_x"/>
                                          </p:val>
                                        </p:tav>
                                        <p:tav tm="100000">
                                          <p:val>
                                            <p:strVal val="#ppt_x"/>
                                          </p:val>
                                        </p:tav>
                                      </p:tavLst>
                                    </p:anim>
                                    <p:anim calcmode="lin" valueType="num">
                                      <p:cBhvr>
                                        <p:cTn id="21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5" grpId="0" animBg="1"/>
      <p:bldP spid="4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922602 w 1705100"/>
              <a:gd name="connsiteY2" fmla="*/ 1013988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090721 w 1705100"/>
              <a:gd name="connsiteY2" fmla="*/ 1075495 h 2088232"/>
              <a:gd name="connsiteX3" fmla="*/ 1705100 w 1705100"/>
              <a:gd name="connsiteY3" fmla="*/ 2088232 h 2088232"/>
              <a:gd name="connsiteX4" fmla="*/ 0 w 1705100"/>
              <a:gd name="connsiteY4" fmla="*/ 2088232 h 2088232"/>
              <a:gd name="connsiteX5" fmla="*/ 0 w 1705100"/>
              <a:gd name="connsiteY5"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39059"/>
              <a:gd name="connsiteY0" fmla="*/ 0 h 2088232"/>
              <a:gd name="connsiteX1" fmla="*/ 1705100 w 1739059"/>
              <a:gd name="connsiteY1" fmla="*/ 0 h 2088232"/>
              <a:gd name="connsiteX2" fmla="*/ 1705100 w 1739059"/>
              <a:gd name="connsiteY2" fmla="*/ 2088232 h 2088232"/>
              <a:gd name="connsiteX3" fmla="*/ 0 w 1739059"/>
              <a:gd name="connsiteY3" fmla="*/ 2088232 h 2088232"/>
              <a:gd name="connsiteX4" fmla="*/ 0 w 1739059"/>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46105"/>
              <a:gd name="connsiteY0" fmla="*/ 0 h 2088232"/>
              <a:gd name="connsiteX1" fmla="*/ 1746105 w 1746105"/>
              <a:gd name="connsiteY1" fmla="*/ 0 h 2088232"/>
              <a:gd name="connsiteX2" fmla="*/ 1705100 w 1746105"/>
              <a:gd name="connsiteY2" fmla="*/ 2088232 h 2088232"/>
              <a:gd name="connsiteX3" fmla="*/ 0 w 1746105"/>
              <a:gd name="connsiteY3" fmla="*/ 2088232 h 2088232"/>
              <a:gd name="connsiteX4" fmla="*/ 0 w 1746105"/>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2"/>
              <a:gd name="connsiteX1" fmla="*/ 1746105 w 1762506"/>
              <a:gd name="connsiteY1" fmla="*/ 0 h 2088232"/>
              <a:gd name="connsiteX2" fmla="*/ 1762506 w 1762506"/>
              <a:gd name="connsiteY2" fmla="*/ 2088232 h 2088232"/>
              <a:gd name="connsiteX3" fmla="*/ 0 w 1762506"/>
              <a:gd name="connsiteY3" fmla="*/ 2088232 h 2088232"/>
              <a:gd name="connsiteX4" fmla="*/ 0 w 1762506"/>
              <a:gd name="connsiteY4" fmla="*/ 0 h 2088232"/>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236"/>
              <a:gd name="connsiteX1" fmla="*/ 1746105 w 1762506"/>
              <a:gd name="connsiteY1" fmla="*/ 0 h 2088236"/>
              <a:gd name="connsiteX2" fmla="*/ 1762506 w 1762506"/>
              <a:gd name="connsiteY2" fmla="*/ 2088232 h 2088236"/>
              <a:gd name="connsiteX3" fmla="*/ 0 w 1762506"/>
              <a:gd name="connsiteY3" fmla="*/ 2088232 h 2088236"/>
              <a:gd name="connsiteX4" fmla="*/ 0 w 1762506"/>
              <a:gd name="connsiteY4" fmla="*/ 0 h 2088236"/>
              <a:gd name="connsiteX0" fmla="*/ 0 w 1762506"/>
              <a:gd name="connsiteY0" fmla="*/ 0 h 2088237"/>
              <a:gd name="connsiteX1" fmla="*/ 1746105 w 1762506"/>
              <a:gd name="connsiteY1" fmla="*/ 0 h 2088237"/>
              <a:gd name="connsiteX2" fmla="*/ 1762506 w 1762506"/>
              <a:gd name="connsiteY2" fmla="*/ 2088232 h 2088237"/>
              <a:gd name="connsiteX3" fmla="*/ 0 w 1762506"/>
              <a:gd name="connsiteY3" fmla="*/ 2088232 h 2088237"/>
              <a:gd name="connsiteX4" fmla="*/ 0 w 1762506"/>
              <a:gd name="connsiteY4" fmla="*/ 0 h 2088237"/>
              <a:gd name="connsiteX0" fmla="*/ 0 w 1762506"/>
              <a:gd name="connsiteY0" fmla="*/ 0 h 2088685"/>
              <a:gd name="connsiteX1" fmla="*/ 1746105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85"/>
              <a:gd name="connsiteX1" fmla="*/ 1690839 w 1762506"/>
              <a:gd name="connsiteY1" fmla="*/ 0 h 2088685"/>
              <a:gd name="connsiteX2" fmla="*/ 1762506 w 1762506"/>
              <a:gd name="connsiteY2" fmla="*/ 2088232 h 2088685"/>
              <a:gd name="connsiteX3" fmla="*/ 0 w 1762506"/>
              <a:gd name="connsiteY3" fmla="*/ 2088232 h 2088685"/>
              <a:gd name="connsiteX4" fmla="*/ 0 w 1762506"/>
              <a:gd name="connsiteY4" fmla="*/ 0 h 2088685"/>
              <a:gd name="connsiteX0" fmla="*/ 0 w 1762506"/>
              <a:gd name="connsiteY0" fmla="*/ 0 h 2088676"/>
              <a:gd name="connsiteX1" fmla="*/ 1690839 w 1762506"/>
              <a:gd name="connsiteY1" fmla="*/ 0 h 2088676"/>
              <a:gd name="connsiteX2" fmla="*/ 1762506 w 1762506"/>
              <a:gd name="connsiteY2" fmla="*/ 2088232 h 2088676"/>
              <a:gd name="connsiteX3" fmla="*/ 0 w 1762506"/>
              <a:gd name="connsiteY3" fmla="*/ 2088232 h 2088676"/>
              <a:gd name="connsiteX4" fmla="*/ 0 w 1762506"/>
              <a:gd name="connsiteY4" fmla="*/ 0 h 2088676"/>
              <a:gd name="connsiteX0" fmla="*/ 0 w 1762506"/>
              <a:gd name="connsiteY0" fmla="*/ 0 h 2088845"/>
              <a:gd name="connsiteX1" fmla="*/ 1690839 w 1762506"/>
              <a:gd name="connsiteY1" fmla="*/ 0 h 2088845"/>
              <a:gd name="connsiteX2" fmla="*/ 1762506 w 1762506"/>
              <a:gd name="connsiteY2" fmla="*/ 2088232 h 2088845"/>
              <a:gd name="connsiteX3" fmla="*/ 0 w 1762506"/>
              <a:gd name="connsiteY3" fmla="*/ 2088232 h 2088845"/>
              <a:gd name="connsiteX4" fmla="*/ 0 w 1762506"/>
              <a:gd name="connsiteY4" fmla="*/ 0 h 2088845"/>
              <a:gd name="connsiteX0" fmla="*/ 0 w 1717289"/>
              <a:gd name="connsiteY0" fmla="*/ 0 h 2098890"/>
              <a:gd name="connsiteX1" fmla="*/ 1690839 w 1717289"/>
              <a:gd name="connsiteY1" fmla="*/ 0 h 2098890"/>
              <a:gd name="connsiteX2" fmla="*/ 1717289 w 1717289"/>
              <a:gd name="connsiteY2" fmla="*/ 2098281 h 2098890"/>
              <a:gd name="connsiteX3" fmla="*/ 0 w 1717289"/>
              <a:gd name="connsiteY3" fmla="*/ 2088232 h 2098890"/>
              <a:gd name="connsiteX4" fmla="*/ 0 w 1717289"/>
              <a:gd name="connsiteY4" fmla="*/ 0 h 2098890"/>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90839 w 1717289"/>
              <a:gd name="connsiteY1" fmla="*/ 0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 name="connsiteX0" fmla="*/ 0 w 1717289"/>
              <a:gd name="connsiteY0" fmla="*/ 0 h 2098281"/>
              <a:gd name="connsiteX1" fmla="*/ 1674437 w 1717289"/>
              <a:gd name="connsiteY1" fmla="*/ 4101 h 2098281"/>
              <a:gd name="connsiteX2" fmla="*/ 1717289 w 1717289"/>
              <a:gd name="connsiteY2" fmla="*/ 2098281 h 2098281"/>
              <a:gd name="connsiteX3" fmla="*/ 0 w 1717289"/>
              <a:gd name="connsiteY3" fmla="*/ 2088232 h 2098281"/>
              <a:gd name="connsiteX4" fmla="*/ 0 w 1717289"/>
              <a:gd name="connsiteY4" fmla="*/ 0 h 2098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30997"/>
          </a:xfrm>
          <a:prstGeom prst="rect">
            <a:avLst/>
          </a:prstGeom>
          <a:noFill/>
        </p:spPr>
        <p:txBody>
          <a:bodyPr wrap="square" rtlCol="0">
            <a:spAutoFit/>
          </a:bodyPr>
          <a:lstStyle/>
          <a:p>
            <a:pPr algn="ctr"/>
            <a:r>
              <a:rPr lang="zh-CN" altLang="en-US" sz="4800" b="1" dirty="0">
                <a:cs typeface="+mn-ea"/>
                <a:sym typeface="+mn-lt"/>
              </a:rPr>
              <a:t>感谢聆听</a:t>
            </a:r>
          </a:p>
        </p:txBody>
      </p:sp>
      <p:sp>
        <p:nvSpPr>
          <p:cNvPr id="15" name="文本框 9"/>
          <p:cNvSpPr txBox="1">
            <a:spLocks noChangeArrowheads="1"/>
          </p:cNvSpPr>
          <p:nvPr/>
        </p:nvSpPr>
        <p:spPr bwMode="auto">
          <a:xfrm>
            <a:off x="5706505" y="3551745"/>
            <a:ext cx="4775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3200" b="1" dirty="0">
                <a:solidFill>
                  <a:schemeClr val="bg1"/>
                </a:solidFill>
                <a:cs typeface="+mn-ea"/>
                <a:sym typeface="+mn-lt"/>
              </a:rPr>
              <a:t>Thanks for </a:t>
            </a:r>
            <a:r>
              <a:rPr lang="en-US" altLang="zh-CN" sz="3200" b="1" dirty="0" err="1">
                <a:solidFill>
                  <a:schemeClr val="bg1"/>
                </a:solidFill>
                <a:cs typeface="+mn-ea"/>
                <a:sym typeface="+mn-lt"/>
              </a:rPr>
              <a:t>listenling</a:t>
            </a:r>
            <a:r>
              <a:rPr lang="en-US" altLang="zh-CN" sz="3200" b="1" dirty="0">
                <a:solidFill>
                  <a:schemeClr val="bg1"/>
                </a:solidFill>
                <a:cs typeface="+mn-ea"/>
                <a:sym typeface="+mn-lt"/>
              </a:rPr>
              <a:t>!</a:t>
            </a:r>
          </a:p>
        </p:txBody>
      </p:sp>
      <p:grpSp>
        <p:nvGrpSpPr>
          <p:cNvPr id="4" name="组合 3">
            <a:extLst>
              <a:ext uri="{FF2B5EF4-FFF2-40B4-BE49-F238E27FC236}">
                <a16:creationId xmlns:a16="http://schemas.microsoft.com/office/drawing/2014/main" id="{BBFCAA1D-9893-4706-84B6-D875FB5E3529}"/>
              </a:ext>
            </a:extLst>
          </p:cNvPr>
          <p:cNvGrpSpPr/>
          <p:nvPr/>
        </p:nvGrpSpPr>
        <p:grpSpPr>
          <a:xfrm>
            <a:off x="4045831" y="2528899"/>
            <a:ext cx="8153809" cy="1800199"/>
            <a:chOff x="4045831" y="2528899"/>
            <a:chExt cx="8153809" cy="1800199"/>
          </a:xfrm>
        </p:grpSpPr>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headEnd/>
              <a:tailEnd/>
            </a:ln>
            <a:extLst>
              <a:ext uri="{909E8E84-426E-40DD-AFC4-6F175D3DCCD1}">
                <a14:hiddenFill xmlns:a14="http://schemas.microsoft.com/office/drawing/2010/main">
                  <a:noFill/>
                </a14:hiddenFill>
              </a:ext>
            </a:extLst>
          </p:spPr>
        </p:cxnSp>
      </p:grp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9166622" y="5251386"/>
            <a:ext cx="2519362" cy="400110"/>
          </a:xfrm>
          <a:prstGeom prst="rect">
            <a:avLst/>
          </a:prstGeom>
          <a:noFill/>
        </p:spPr>
        <p:txBody>
          <a:bodyPr wrap="square" rtlCol="0">
            <a:spAutoFit/>
          </a:bodyPr>
          <a:lstStyle/>
          <a:p>
            <a:pPr algn="ctr"/>
            <a:r>
              <a:rPr lang="zh-CN" altLang="en-US" sz="2000" b="1" dirty="0">
                <a:solidFill>
                  <a:schemeClr val="bg1"/>
                </a:solidFill>
                <a:cs typeface="+mn-ea"/>
                <a:sym typeface="+mn-lt"/>
              </a:rPr>
              <a:t>汇报人：徐茂军</a:t>
            </a:r>
          </a:p>
        </p:txBody>
      </p:sp>
    </p:spTree>
    <p:extLst>
      <p:ext uri="{BB962C8B-B14F-4D97-AF65-F5344CB8AC3E}">
        <p14:creationId xmlns:p14="http://schemas.microsoft.com/office/powerpoint/2010/main" val="647816006"/>
      </p:ext>
    </p:extLst>
  </p:cSld>
  <p:clrMapOvr>
    <a:masterClrMapping/>
  </p:clrMapOvr>
  <mc:AlternateContent xmlns:mc="http://schemas.openxmlformats.org/markup-compatibility/2006" xmlns:p14="http://schemas.microsoft.com/office/powerpoint/2010/main">
    <mc:Choice Requires="p14">
      <p:transition spd="slow" p14:dur="2000" advTm="7441"/>
    </mc:Choice>
    <mc:Fallback xmlns="">
      <p:transition spd="slow" advTm="7441"/>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par>
                              <p:cTn id="11" fill="hold">
                                <p:stCondLst>
                                  <p:cond delay="500"/>
                                </p:stCondLst>
                                <p:childTnLst>
                                  <p:par>
                                    <p:cTn id="12" presetID="2" presetClass="entr" presetSubtype="8" fill="hold" grpId="0" nodeType="afterEffect" p14:presetBounceEnd="60000">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14:bounceEnd="60000">
                                          <p:cBhvr additive="base">
                                            <p:cTn id="14"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27" grpId="0" animBg="1"/>
          <p:bldP spid="28" grpId="0" animBg="1"/>
          <p:bldP spid="29" grpId="0" animBg="1"/>
          <p:bldP spid="30" grpId="0" animBg="1"/>
          <p:bldP spid="31" grpId="0" animBg="1"/>
          <p:bldP spid="32"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7</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5215CC-28DB-4A20-BD44-C721C6E43AA5}"/>
                  </a:ext>
                </a:extLst>
              </p:cNvPr>
              <p:cNvSpPr txBox="1"/>
              <p:nvPr/>
            </p:nvSpPr>
            <p:spPr>
              <a:xfrm>
                <a:off x="479376" y="2004646"/>
                <a:ext cx="1649939" cy="754053"/>
              </a:xfrm>
              <a:prstGeom prst="rect">
                <a:avLst/>
              </a:prstGeom>
              <a:noFill/>
            </p:spPr>
            <p:txBody>
              <a:bodyPr wrap="none" rtlCol="0">
                <a:spAutoFit/>
              </a:bodyPr>
              <a:lstStyle/>
              <a:p>
                <a:r>
                  <a:rPr lang="zh-CN" altLang="en-US" sz="2500" dirty="0">
                    <a:solidFill>
                      <a:srgbClr val="836967"/>
                    </a:solidFill>
                  </a:rPr>
                  <a:t>若</a:t>
                </a:r>
                <a14:m>
                  <m:oMath xmlns:m="http://schemas.openxmlformats.org/officeDocument/2006/math">
                    <m:r>
                      <a:rPr lang="en-US" altLang="zh-CN" sz="2500" b="0" i="0" dirty="0" smtClean="0">
                        <a:solidFill>
                          <a:srgbClr val="836967"/>
                        </a:solidFill>
                        <a:latin typeface="Cambria Math" panose="02040503050406030204" pitchFamily="18" charset="0"/>
                      </a:rPr>
                      <m:t> </m:t>
                    </m:r>
                    <m:d>
                      <m:dPr>
                        <m:begChr m:val="|"/>
                        <m:endChr m:val="|"/>
                        <m:ctrlPr>
                          <a:rPr lang="en-US" altLang="zh-CN" sz="2500" i="1" dirty="0" smtClean="0">
                            <a:solidFill>
                              <a:srgbClr val="836967"/>
                            </a:solidFill>
                            <a:latin typeface="Cambria Math" panose="02040503050406030204" pitchFamily="18" charset="0"/>
                          </a:rPr>
                        </m:ctrlPr>
                      </m:dPr>
                      <m:e>
                        <m:r>
                          <a:rPr lang="en-US" altLang="zh-CN" sz="2500" i="1" dirty="0">
                            <a:latin typeface="Cambria Math" panose="02040503050406030204" pitchFamily="18" charset="0"/>
                          </a:rPr>
                          <m:t>𝑚</m:t>
                        </m:r>
                      </m:e>
                    </m:d>
                    <m:r>
                      <a:rPr lang="en-US" altLang="zh-CN" sz="2500" i="0" dirty="0">
                        <a:latin typeface="Cambria Math" panose="02040503050406030204" pitchFamily="18" charset="0"/>
                      </a:rPr>
                      <m:t>&gt;1</m:t>
                    </m:r>
                  </m:oMath>
                </a14:m>
                <a:endParaRPr lang="en-US" altLang="zh-CN" sz="2500" dirty="0"/>
              </a:p>
              <a:p>
                <a:endParaRPr lang="zh-CN" altLang="en-US" dirty="0"/>
              </a:p>
            </p:txBody>
          </p:sp>
        </mc:Choice>
        <mc:Fallback xmlns="">
          <p:sp>
            <p:nvSpPr>
              <p:cNvPr id="3" name="文本框 2">
                <a:extLst>
                  <a:ext uri="{FF2B5EF4-FFF2-40B4-BE49-F238E27FC236}">
                    <a16:creationId xmlns:a16="http://schemas.microsoft.com/office/drawing/2014/main" id="{A15215CC-28DB-4A20-BD44-C721C6E43AA5}"/>
                  </a:ext>
                </a:extLst>
              </p:cNvPr>
              <p:cNvSpPr txBox="1">
                <a:spLocks noRot="1" noChangeAspect="1" noMove="1" noResize="1" noEditPoints="1" noAdjustHandles="1" noChangeArrowheads="1" noChangeShapeType="1" noTextEdit="1"/>
              </p:cNvSpPr>
              <p:nvPr/>
            </p:nvSpPr>
            <p:spPr>
              <a:xfrm>
                <a:off x="479376" y="2004646"/>
                <a:ext cx="1649939" cy="754053"/>
              </a:xfrm>
              <a:prstGeom prst="rect">
                <a:avLst/>
              </a:prstGeom>
              <a:blipFill>
                <a:blip r:embed="rId3"/>
                <a:stretch>
                  <a:fillRect l="-6296" t="-6452" r="-37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BACF572-A6A5-4B05-8959-79BEB0B4B2B7}"/>
              </a:ext>
            </a:extLst>
          </p:cNvPr>
          <p:cNvSpPr txBox="1"/>
          <p:nvPr/>
        </p:nvSpPr>
        <p:spPr>
          <a:xfrm>
            <a:off x="2333251" y="2033618"/>
            <a:ext cx="6423541" cy="400110"/>
          </a:xfrm>
          <a:prstGeom prst="rect">
            <a:avLst/>
          </a:prstGeom>
          <a:noFill/>
        </p:spPr>
        <p:txBody>
          <a:bodyPr wrap="square" rtlCol="0">
            <a:spAutoFit/>
          </a:bodyPr>
          <a:lstStyle/>
          <a:p>
            <a:r>
              <a:rPr lang="zh-CN" altLang="en-US" sz="2000" dirty="0"/>
              <a:t>这时</a:t>
            </a:r>
            <a:r>
              <a:rPr lang="en-US" altLang="zh-CN" sz="2000" dirty="0"/>
              <a:t>X</a:t>
            </a:r>
            <a:r>
              <a:rPr lang="zh-CN" altLang="en-US" sz="2000" dirty="0"/>
              <a:t>每次增加一个单位，</a:t>
            </a:r>
            <a:r>
              <a:rPr lang="en-US" altLang="zh-CN" sz="2000" dirty="0"/>
              <a:t>Y</a:t>
            </a:r>
            <a:r>
              <a:rPr lang="zh-CN" altLang="en-US" sz="2000" dirty="0"/>
              <a:t>值的变化大于一个像素单位</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709D75-B8DC-4E53-A621-B2F450397764}"/>
                  </a:ext>
                </a:extLst>
              </p:cNvPr>
              <p:cNvSpPr txBox="1"/>
              <p:nvPr/>
            </p:nvSpPr>
            <p:spPr>
              <a:xfrm>
                <a:off x="562462" y="2996952"/>
                <a:ext cx="7274299" cy="493468"/>
              </a:xfrm>
              <a:prstGeom prst="rect">
                <a:avLst/>
              </a:prstGeom>
              <a:noFill/>
            </p:spPr>
            <p:txBody>
              <a:bodyPr wrap="none" rtlCol="0">
                <a:spAutoFit/>
              </a:bodyPr>
              <a:lstStyle/>
              <a:p>
                <a:r>
                  <a:rPr lang="zh-CN" altLang="en-US" dirty="0"/>
                  <a:t>将</a:t>
                </a:r>
                <a:r>
                  <a:rPr lang="en-US" altLang="zh-CN" dirty="0"/>
                  <a:t>x</a:t>
                </a:r>
                <a:r>
                  <a:rPr lang="zh-CN" altLang="en-US" dirty="0"/>
                  <a:t>与</a:t>
                </a:r>
                <a:r>
                  <a:rPr lang="en-US" altLang="zh-CN" dirty="0"/>
                  <a:t>y</a:t>
                </a:r>
                <a:r>
                  <a:rPr lang="zh-CN" altLang="en-US" dirty="0"/>
                  <a:t>的角色颠倒过来 ，使得</a:t>
                </a:r>
                <a:r>
                  <a:rPr lang="en-US" altLang="zh-CN" dirty="0"/>
                  <a:t>y</a:t>
                </a:r>
                <a:r>
                  <a:rPr lang="zh-CN" altLang="en-US" dirty="0"/>
                  <a:t>每次增加一个单元</a:t>
                </a:r>
                <a:r>
                  <a:rPr lang="en-US" altLang="zh-CN" dirty="0"/>
                  <a:t>x</a:t>
                </a:r>
                <a:r>
                  <a:rPr lang="zh-CN" altLang="en-US" dirty="0"/>
                  <a:t>的增量</a:t>
                </a:r>
                <a14:m>
                  <m:oMath xmlns:m="http://schemas.openxmlformats.org/officeDocument/2006/math">
                    <m:r>
                      <m:rPr>
                        <m:sty m:val="p"/>
                      </m:rPr>
                      <a:rPr lang="zh-CN" altLang="en-US" smtClean="0">
                        <a:latin typeface="Cambria Math" panose="02040503050406030204" pitchFamily="18" charset="0"/>
                      </a:rPr>
                      <m:t>Δ</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m:rPr>
                            <m:sty m:val="p"/>
                          </m:rPr>
                          <a:rPr lang="zh-CN" altLang="en-US" i="0">
                            <a:latin typeface="Cambria Math" panose="02040503050406030204" pitchFamily="18" charset="0"/>
                          </a:rPr>
                          <m:t>Δ</m:t>
                        </m:r>
                        <m:r>
                          <a:rPr lang="zh-CN" altLang="en-US" i="1">
                            <a:latin typeface="Cambria Math" panose="02040503050406030204" pitchFamily="18" charset="0"/>
                          </a:rPr>
                          <m:t>𝑦</m:t>
                        </m:r>
                      </m:num>
                      <m:den>
                        <m:r>
                          <a:rPr lang="zh-CN" altLang="en-US" i="1">
                            <a:latin typeface="Cambria Math" panose="02040503050406030204" pitchFamily="18" charset="0"/>
                          </a:rPr>
                          <m:t>𝑚</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oMath>
                </a14:m>
                <a:endParaRPr lang="zh-CN" altLang="en-US" dirty="0"/>
              </a:p>
            </p:txBody>
          </p:sp>
        </mc:Choice>
        <mc:Fallback xmlns="">
          <p:sp>
            <p:nvSpPr>
              <p:cNvPr id="5" name="文本框 4">
                <a:extLst>
                  <a:ext uri="{FF2B5EF4-FFF2-40B4-BE49-F238E27FC236}">
                    <a16:creationId xmlns:a16="http://schemas.microsoft.com/office/drawing/2014/main" id="{2B709D75-B8DC-4E53-A621-B2F450397764}"/>
                  </a:ext>
                </a:extLst>
              </p:cNvPr>
              <p:cNvSpPr txBox="1">
                <a:spLocks noRot="1" noChangeAspect="1" noMove="1" noResize="1" noEditPoints="1" noAdjustHandles="1" noChangeArrowheads="1" noChangeShapeType="1" noTextEdit="1"/>
              </p:cNvSpPr>
              <p:nvPr/>
            </p:nvSpPr>
            <p:spPr>
              <a:xfrm>
                <a:off x="562462" y="2996952"/>
                <a:ext cx="7274299" cy="493468"/>
              </a:xfrm>
              <a:prstGeom prst="rect">
                <a:avLst/>
              </a:prstGeom>
              <a:blipFill>
                <a:blip r:embed="rId4"/>
                <a:stretch>
                  <a:fillRect l="-670" b="-61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4001730"/>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8</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基本增量算法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5215CC-28DB-4A20-BD44-C721C6E43AA5}"/>
                  </a:ext>
                </a:extLst>
              </p:cNvPr>
              <p:cNvSpPr txBox="1"/>
              <p:nvPr/>
            </p:nvSpPr>
            <p:spPr>
              <a:xfrm>
                <a:off x="479376" y="2004646"/>
                <a:ext cx="9241632" cy="1569660"/>
              </a:xfrm>
              <a:prstGeom prst="rect">
                <a:avLst/>
              </a:prstGeom>
              <a:noFill/>
            </p:spPr>
            <p:txBody>
              <a:bodyPr wrap="none" rtlCol="0">
                <a:spAutoFit/>
              </a:bodyPr>
              <a:lstStyle/>
              <a:p>
                <a:r>
                  <a:rPr lang="zh-CN" altLang="en-US" sz="2500" dirty="0"/>
                  <a:t>问题：</a:t>
                </a:r>
                <a:endParaRPr lang="en-US" altLang="zh-CN" sz="2500" dirty="0"/>
              </a:p>
              <a:p>
                <a:r>
                  <a:rPr lang="zh-CN" altLang="en-US" sz="2500" dirty="0"/>
                  <a:t>     不精确的</a:t>
                </a:r>
                <a:r>
                  <a:rPr lang="en-US" altLang="zh-CN" sz="2500" i="1" dirty="0"/>
                  <a:t>m</a:t>
                </a:r>
                <a:r>
                  <a:rPr lang="zh-CN" altLang="en-US" sz="2500" dirty="0"/>
                  <a:t>值，重复的累加可能会出现偏离实际的</a:t>
                </a:r>
                <a:r>
                  <a:rPr lang="en-US" altLang="zh-CN" sz="2800" i="1" dirty="0">
                    <a:solidFill>
                      <a:srgbClr val="836967"/>
                    </a:solidFill>
                    <a:latin typeface="Cambria Math" panose="02040503050406030204" pitchFamily="18" charset="0"/>
                  </a:rPr>
                  <a:t>Round(</a:t>
                </a:r>
                <a14:m>
                  <m:oMath xmlns:m="http://schemas.openxmlformats.org/officeDocument/2006/math">
                    <m:sSub>
                      <m:sSubPr>
                        <m:ctrlPr>
                          <a:rPr lang="zh-CN" altLang="en-US" sz="2800" i="1" dirty="0">
                            <a:solidFill>
                              <a:srgbClr val="836967"/>
                            </a:solidFill>
                            <a:latin typeface="Cambria Math" panose="02040503050406030204" pitchFamily="18" charset="0"/>
                          </a:rPr>
                        </m:ctrlPr>
                      </m:sSubPr>
                      <m:e>
                        <m:r>
                          <a:rPr lang="zh-CN" altLang="en-US" sz="2800" i="1" dirty="0">
                            <a:solidFill>
                              <a:srgbClr val="836967"/>
                            </a:solidFill>
                            <a:latin typeface="Cambria Math" panose="02040503050406030204" pitchFamily="18" charset="0"/>
                          </a:rPr>
                          <m:t>𝑦</m:t>
                        </m:r>
                      </m:e>
                      <m:sub>
                        <m:r>
                          <a:rPr lang="zh-CN" altLang="en-US" sz="2800" i="1" dirty="0">
                            <a:solidFill>
                              <a:srgbClr val="836967"/>
                            </a:solidFill>
                            <a:latin typeface="Cambria Math" panose="02040503050406030204" pitchFamily="18" charset="0"/>
                          </a:rPr>
                          <m:t>𝑖</m:t>
                        </m:r>
                      </m:sub>
                    </m:sSub>
                  </m:oMath>
                </a14:m>
                <a:r>
                  <a:rPr lang="en-US" altLang="zh-CN" sz="2800" i="1" dirty="0">
                    <a:solidFill>
                      <a:srgbClr val="836967"/>
                    </a:solidFill>
                    <a:latin typeface="Cambria Math" panose="02040503050406030204" pitchFamily="18" charset="0"/>
                  </a:rPr>
                  <a:t>)</a:t>
                </a:r>
              </a:p>
              <a:p>
                <a:r>
                  <a:rPr lang="en-US" altLang="zh-CN" sz="2500" dirty="0"/>
                  <a:t>,</a:t>
                </a:r>
                <a:r>
                  <a:rPr lang="zh-CN" altLang="en-US" sz="2500" dirty="0"/>
                  <a:t>但是对于短直线不存在较大的偏差情况。</a:t>
                </a:r>
                <a:endParaRPr lang="en-US" altLang="zh-CN" sz="2500" dirty="0"/>
              </a:p>
              <a:p>
                <a:endParaRPr lang="zh-CN" altLang="en-US" dirty="0"/>
              </a:p>
            </p:txBody>
          </p:sp>
        </mc:Choice>
        <mc:Fallback xmlns="">
          <p:sp>
            <p:nvSpPr>
              <p:cNvPr id="3" name="文本框 2">
                <a:extLst>
                  <a:ext uri="{FF2B5EF4-FFF2-40B4-BE49-F238E27FC236}">
                    <a16:creationId xmlns:a16="http://schemas.microsoft.com/office/drawing/2014/main" id="{A15215CC-28DB-4A20-BD44-C721C6E43AA5}"/>
                  </a:ext>
                </a:extLst>
              </p:cNvPr>
              <p:cNvSpPr txBox="1">
                <a:spLocks noRot="1" noChangeAspect="1" noMove="1" noResize="1" noEditPoints="1" noAdjustHandles="1" noChangeArrowheads="1" noChangeShapeType="1" noTextEdit="1"/>
              </p:cNvSpPr>
              <p:nvPr/>
            </p:nvSpPr>
            <p:spPr>
              <a:xfrm>
                <a:off x="479376" y="2004646"/>
                <a:ext cx="9241632" cy="1569660"/>
              </a:xfrm>
              <a:prstGeom prst="rect">
                <a:avLst/>
              </a:prstGeom>
              <a:blipFill>
                <a:blip r:embed="rId3"/>
                <a:stretch>
                  <a:fillRect l="-1121" t="-3113"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4451264"/>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t>9</a:t>
            </a:fld>
            <a:endParaRPr lang="zh-CN" altLang="en-US">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矩形 42">
            <a:extLst>
              <a:ext uri="{FF2B5EF4-FFF2-40B4-BE49-F238E27FC236}">
                <a16:creationId xmlns:a16="http://schemas.microsoft.com/office/drawing/2014/main" id="{8995A4DF-2077-413E-B654-E74D3D990E46}"/>
              </a:ext>
            </a:extLst>
          </p:cNvPr>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53">
            <a:extLst>
              <a:ext uri="{FF2B5EF4-FFF2-40B4-BE49-F238E27FC236}">
                <a16:creationId xmlns:a16="http://schemas.microsoft.com/office/drawing/2014/main" id="{5D41B696-CB2E-4E32-A72D-76D03BA7F728}"/>
              </a:ext>
            </a:extLst>
          </p:cNvPr>
          <p:cNvSpPr>
            <a:spLocks noChangeArrowheads="1"/>
          </p:cNvSpPr>
          <p:nvPr/>
        </p:nvSpPr>
        <p:spPr bwMode="auto">
          <a:xfrm>
            <a:off x="2204800" y="2345"/>
            <a:ext cx="3105183" cy="967071"/>
          </a:xfrm>
          <a:prstGeom prst="rect">
            <a:avLst/>
          </a:prstGeom>
          <a:solidFill>
            <a:schemeClr val="tx1"/>
          </a:solidFill>
          <a:ln w="9525">
            <a:solidFill>
              <a:schemeClr val="bg2"/>
            </a:solidFill>
            <a:miter lim="800000"/>
            <a:headEnd/>
            <a:tailEnd/>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cs typeface="+mn-ea"/>
                <a:sym typeface="+mn-lt"/>
              </a:rPr>
              <a:t>图元扫描转换</a:t>
            </a:r>
            <a:endParaRPr lang="en-US" altLang="zh-CN" sz="2400" b="1" dirty="0">
              <a:solidFill>
                <a:schemeClr val="bg2"/>
              </a:solidFill>
              <a:cs typeface="+mn-ea"/>
              <a:sym typeface="+mn-lt"/>
            </a:endParaRPr>
          </a:p>
          <a:p>
            <a:pPr algn="ctr">
              <a:lnSpc>
                <a:spcPct val="100000"/>
              </a:lnSpc>
              <a:spcBef>
                <a:spcPct val="0"/>
              </a:spcBef>
              <a:buNone/>
            </a:pPr>
            <a:r>
              <a:rPr lang="zh-CN" altLang="en-US" sz="1800" dirty="0">
                <a:solidFill>
                  <a:schemeClr val="bg2"/>
                </a:solidFill>
                <a:cs typeface="+mn-ea"/>
                <a:sym typeface="+mn-lt"/>
              </a:rPr>
              <a:t>中心点算法</a:t>
            </a:r>
            <a:endParaRPr lang="en-US" altLang="zh-CN" sz="1800" dirty="0">
              <a:solidFill>
                <a:schemeClr val="bg2"/>
              </a:solidFill>
              <a:cs typeface="+mn-ea"/>
              <a:sym typeface="+mn-lt"/>
            </a:endParaRPr>
          </a:p>
        </p:txBody>
      </p:sp>
      <p:sp>
        <p:nvSpPr>
          <p:cNvPr id="45" name="矩形 44">
            <a:extLst>
              <a:ext uri="{FF2B5EF4-FFF2-40B4-BE49-F238E27FC236}">
                <a16:creationId xmlns:a16="http://schemas.microsoft.com/office/drawing/2014/main" id="{889F1A32-5662-4EE8-BA10-77EE267B549F}"/>
              </a:ext>
            </a:extLst>
          </p:cNvPr>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53">
            <a:extLst>
              <a:ext uri="{FF2B5EF4-FFF2-40B4-BE49-F238E27FC236}">
                <a16:creationId xmlns:a16="http://schemas.microsoft.com/office/drawing/2014/main" id="{40178584-5061-4272-80CE-881845E211CD}"/>
              </a:ext>
            </a:extLst>
          </p:cNvPr>
          <p:cNvSpPr>
            <a:spLocks noChangeArrowheads="1"/>
          </p:cNvSpPr>
          <p:nvPr/>
        </p:nvSpPr>
        <p:spPr bwMode="auto">
          <a:xfrm>
            <a:off x="5326680" y="11426"/>
            <a:ext cx="3169762"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填充</a:t>
            </a:r>
            <a:endParaRPr lang="en-US" altLang="zh-CN" sz="2400" b="1" dirty="0">
              <a:solidFill>
                <a:schemeClr val="bg2"/>
              </a:solidFill>
              <a:latin typeface="+mn-lt"/>
              <a:ea typeface="+mn-ea"/>
              <a:cs typeface="+mn-ea"/>
              <a:sym typeface="+mn-lt"/>
            </a:endParaRPr>
          </a:p>
        </p:txBody>
      </p:sp>
      <p:sp>
        <p:nvSpPr>
          <p:cNvPr id="48" name="矩形 53">
            <a:extLst>
              <a:ext uri="{FF2B5EF4-FFF2-40B4-BE49-F238E27FC236}">
                <a16:creationId xmlns:a16="http://schemas.microsoft.com/office/drawing/2014/main" id="{81444F2E-3BD5-480B-AB6B-FF559E5454C4}"/>
              </a:ext>
            </a:extLst>
          </p:cNvPr>
          <p:cNvSpPr>
            <a:spLocks noChangeArrowheads="1"/>
          </p:cNvSpPr>
          <p:nvPr/>
        </p:nvSpPr>
        <p:spPr bwMode="auto">
          <a:xfrm>
            <a:off x="8496442" y="-2"/>
            <a:ext cx="3133096" cy="969418"/>
          </a:xfrm>
          <a:prstGeom prst="rect">
            <a:avLst/>
          </a:prstGeom>
          <a:solidFill>
            <a:schemeClr val="bg1">
              <a:lumMod val="25000"/>
              <a:lumOff val="75000"/>
            </a:schemeClr>
          </a:solidFill>
          <a:ln w="9525">
            <a:solidFill>
              <a:srgbClr val="EAEAEA"/>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剪裁</a:t>
            </a:r>
            <a:endParaRPr lang="en-US" altLang="zh-CN" sz="2400" b="1" dirty="0">
              <a:solidFill>
                <a:schemeClr val="bg2"/>
              </a:solidFill>
              <a:latin typeface="+mn-lt"/>
              <a:ea typeface="+mn-ea"/>
              <a:cs typeface="+mn-ea"/>
              <a:sym typeface="+mn-lt"/>
            </a:endParaRPr>
          </a:p>
        </p:txBody>
      </p:sp>
      <p:sp>
        <p:nvSpPr>
          <p:cNvPr id="8" name="文本框 7"/>
          <p:cNvSpPr txBox="1">
            <a:spLocks noChangeArrowheads="1"/>
          </p:cNvSpPr>
          <p:nvPr/>
        </p:nvSpPr>
        <p:spPr bwMode="auto">
          <a:xfrm>
            <a:off x="132234" y="11068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F93610A-FA55-4501-B796-98DAA7C50526}"/>
                  </a:ext>
                </a:extLst>
              </p:cNvPr>
              <p:cNvSpPr txBox="1"/>
              <p:nvPr/>
            </p:nvSpPr>
            <p:spPr>
              <a:xfrm>
                <a:off x="335360" y="1301114"/>
                <a:ext cx="3079497" cy="5336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直线的</m:t>
                      </m:r>
                      <m:r>
                        <a:rPr lang="zh-CN" altLang="en-US" i="1">
                          <a:latin typeface="Cambria Math" panose="02040503050406030204" pitchFamily="18" charset="0"/>
                        </a:rPr>
                        <m:t>截距式</m:t>
                      </m:r>
                      <m:r>
                        <a:rPr lang="en-US" altLang="zh-CN" b="0" i="1" smtClean="0">
                          <a:latin typeface="Cambria Math" panose="02040503050406030204" pitchFamily="18" charset="0"/>
                        </a:rPr>
                        <m:t> </m:t>
                      </m:r>
                      <m:r>
                        <a:rPr lang="zh-CN" altLang="en-US" i="1">
                          <a:latin typeface="Cambria Math" panose="02040503050406030204" pitchFamily="18" charset="0"/>
                        </a:rPr>
                        <m:t>：</m:t>
                      </m:r>
                      <m:r>
                        <a:rPr lang="en-US" altLang="zh-CN" b="0" i="1" smtClean="0">
                          <a:latin typeface="Cambria Math" panose="02040503050406030204" pitchFamily="18" charset="0"/>
                        </a:rPr>
                        <m:t> </m:t>
                      </m:r>
                      <m:r>
                        <a:rPr lang="zh-CN" altLang="en-US" i="1" smtClean="0">
                          <a:latin typeface="Cambria Math" panose="02040503050406030204" pitchFamily="18" charset="0"/>
                        </a:rPr>
                        <m:t>𝑦</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ⅆ</m:t>
                              </m:r>
                            </m:e>
                            <m:sub>
                              <m:r>
                                <a:rPr lang="zh-CN" altLang="en-US" i="1">
                                  <a:latin typeface="Cambria Math" panose="02040503050406030204" pitchFamily="18" charset="0"/>
                                </a:rPr>
                                <m:t>𝑦</m:t>
                              </m:r>
                            </m:sub>
                          </m:sSub>
                        </m:num>
                        <m:den>
                          <m:r>
                            <a:rPr lang="zh-CN" altLang="en-US" i="0">
                              <a:latin typeface="Cambria Math" panose="02040503050406030204" pitchFamily="18" charset="0"/>
                            </a:rPr>
                            <m:t>ⅆ</m:t>
                          </m:r>
                          <m:r>
                            <a:rPr lang="zh-CN" altLang="en-US" i="1">
                              <a:latin typeface="Cambria Math" panose="02040503050406030204" pitchFamily="18" charset="0"/>
                            </a:rPr>
                            <m:t>𝑥</m:t>
                          </m:r>
                        </m:den>
                      </m:f>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𝐵</m:t>
                      </m:r>
                    </m:oMath>
                  </m:oMathPara>
                </a14:m>
                <a:endParaRPr lang="zh-CN" altLang="en-US" dirty="0"/>
              </a:p>
            </p:txBody>
          </p:sp>
        </mc:Choice>
        <mc:Fallback xmlns="">
          <p:sp>
            <p:nvSpPr>
              <p:cNvPr id="4" name="文本框 3">
                <a:extLst>
                  <a:ext uri="{FF2B5EF4-FFF2-40B4-BE49-F238E27FC236}">
                    <a16:creationId xmlns:a16="http://schemas.microsoft.com/office/drawing/2014/main" id="{9F93610A-FA55-4501-B796-98DAA7C50526}"/>
                  </a:ext>
                </a:extLst>
              </p:cNvPr>
              <p:cNvSpPr txBox="1">
                <a:spLocks noRot="1" noChangeAspect="1" noMove="1" noResize="1" noEditPoints="1" noAdjustHandles="1" noChangeArrowheads="1" noChangeShapeType="1" noTextEdit="1"/>
              </p:cNvSpPr>
              <p:nvPr/>
            </p:nvSpPr>
            <p:spPr>
              <a:xfrm>
                <a:off x="335360" y="1301114"/>
                <a:ext cx="3079497" cy="5336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F1B45DA-27E1-49CD-8DCB-B45CE4A77A1C}"/>
                  </a:ext>
                </a:extLst>
              </p:cNvPr>
              <p:cNvSpPr txBox="1"/>
              <p:nvPr/>
            </p:nvSpPr>
            <p:spPr>
              <a:xfrm>
                <a:off x="234321" y="2487449"/>
                <a:ext cx="6677240" cy="1404552"/>
              </a:xfrm>
              <a:prstGeom prst="rect">
                <a:avLst/>
              </a:prstGeom>
              <a:noFill/>
            </p:spPr>
            <p:txBody>
              <a:bodyPr wrap="square" lIns="0" tIns="0" rIns="0" bIns="0" rtlCol="0">
                <a:spAutoFit/>
              </a:bodyPr>
              <a:lstStyle/>
              <a:p>
                <a:pPr>
                  <a:lnSpc>
                    <a:spcPct val="150000"/>
                  </a:lnSpc>
                </a:pPr>
                <a:r>
                  <a:rPr lang="zh-CN" altLang="en-US" sz="2000" dirty="0"/>
                  <a:t>函数</a:t>
                </a:r>
                <a14:m>
                  <m:oMath xmlns:m="http://schemas.openxmlformats.org/officeDocument/2006/math">
                    <m:r>
                      <a:rPr lang="en-US" altLang="zh-CN" sz="2000" b="0" i="0" smtClean="0">
                        <a:latin typeface="Cambria Math" panose="02040503050406030204" pitchFamily="18" charset="0"/>
                      </a:rPr>
                      <m:t> </m:t>
                    </m:r>
                    <m:r>
                      <a:rPr lang="zh-CN" altLang="en-US" sz="2000" i="1" smtClean="0">
                        <a:latin typeface="Cambria Math" panose="02040503050406030204" pitchFamily="18" charset="0"/>
                      </a:rPr>
                      <m:t>𝐹</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r>
                          <a:rPr lang="zh-CN" altLang="en-US" sz="2000" i="1">
                            <a:latin typeface="Cambria Math" panose="02040503050406030204" pitchFamily="18" charset="0"/>
                          </a:rPr>
                          <m:t>𝑦</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𝑦</m:t>
                        </m:r>
                      </m:sub>
                    </m:sSub>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ⅆ</m:t>
                        </m:r>
                      </m:e>
                      <m:sub>
                        <m:r>
                          <a:rPr lang="zh-CN" altLang="en-US" sz="2000" i="1">
                            <a:latin typeface="Cambria Math" panose="02040503050406030204" pitchFamily="18" charset="0"/>
                          </a:rPr>
                          <m:t>𝑥</m:t>
                        </m:r>
                      </m:sub>
                    </m:sSub>
                    <m:r>
                      <a:rPr lang="zh-CN" altLang="en-US" sz="2000" i="0">
                        <a:latin typeface="Cambria Math" panose="02040503050406030204" pitchFamily="18" charset="0"/>
                      </a:rPr>
                      <m:t>⋅</m:t>
                    </m:r>
                    <m:r>
                      <a:rPr lang="zh-CN" altLang="en-US" sz="2000" i="1">
                        <a:latin typeface="Cambria Math" panose="02040503050406030204" pitchFamily="18" charset="0"/>
                      </a:rPr>
                      <m:t>𝐵</m:t>
                    </m:r>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𝑥</m:t>
                        </m:r>
                      </m:sub>
                    </m:sSub>
                    <m:r>
                      <a:rPr lang="zh-CN" altLang="en-US" sz="2000" i="1">
                        <a:latin typeface="Cambria Math" panose="02040503050406030204" pitchFamily="18" charset="0"/>
                      </a:rPr>
                      <m:t>𝑦</m:t>
                    </m:r>
                    <m:r>
                      <a:rPr lang="zh-CN" altLang="en-US" sz="2000" i="0">
                        <a:latin typeface="Cambria Math" panose="02040503050406030204" pitchFamily="18" charset="0"/>
                      </a:rPr>
                      <m:t>=0</m:t>
                    </m:r>
                    <m:r>
                      <a:rPr lang="en-US" altLang="zh-CN" sz="2000" b="0" i="0" smtClean="0">
                        <a:latin typeface="Cambria Math" panose="02040503050406030204" pitchFamily="18" charset="0"/>
                      </a:rPr>
                      <m:t> </m:t>
                    </m:r>
                  </m:oMath>
                </a14:m>
                <a:endParaRPr lang="en-US" altLang="zh-CN" sz="2000" b="0" dirty="0"/>
              </a:p>
              <a:p>
                <a:pPr>
                  <a:lnSpc>
                    <a:spcPct val="150000"/>
                  </a:lnSpc>
                </a:pPr>
                <a:r>
                  <a:rPr lang="zh-CN" altLang="en-US" sz="2000" dirty="0"/>
                  <a:t>其中 </a:t>
                </a:r>
                <a:r>
                  <a:rPr lang="en-US" altLang="zh-CN" sz="2000" i="1" dirty="0"/>
                  <a:t>a =</a:t>
                </a:r>
                <a:r>
                  <a:rPr lang="zh-CN" altLang="en-US" sz="2000" i="1" dirty="0">
                    <a:solidFill>
                      <a:srgbClr val="836967"/>
                    </a:solidFill>
                  </a:rPr>
                  <a:t>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1">
                            <a:latin typeface="Cambria Math" panose="02040503050406030204" pitchFamily="18" charset="0"/>
                          </a:rPr>
                          <m:t>𝑦</m:t>
                        </m:r>
                      </m:sub>
                    </m:sSub>
                  </m:oMath>
                </a14:m>
                <a:r>
                  <a:rPr lang="zh-CN" altLang="en-US" sz="2000" i="1" dirty="0"/>
                  <a:t>  </a:t>
                </a:r>
                <a:r>
                  <a:rPr lang="en-US" altLang="zh-CN" sz="2000" i="1" dirty="0"/>
                  <a:t>,b =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en-US" altLang="zh-CN" sz="2000" b="0" i="1" smtClean="0">
                            <a:solidFill>
                              <a:srgbClr val="836967"/>
                            </a:solidFill>
                            <a:latin typeface="Cambria Math" panose="02040503050406030204" pitchFamily="18" charset="0"/>
                          </a:rPr>
                          <m:t>−</m:t>
                        </m:r>
                        <m:r>
                          <a:rPr lang="zh-CN" altLang="en-US" sz="2000" i="1">
                            <a:latin typeface="Cambria Math" panose="02040503050406030204" pitchFamily="18" charset="0"/>
                          </a:rPr>
                          <m:t>ⅆ</m:t>
                        </m:r>
                      </m:e>
                      <m:sub>
                        <m:r>
                          <a:rPr lang="zh-CN" altLang="en-US" sz="2000" i="1">
                            <a:latin typeface="Cambria Math" panose="02040503050406030204" pitchFamily="18" charset="0"/>
                          </a:rPr>
                          <m:t>𝑥</m:t>
                        </m:r>
                      </m:sub>
                    </m:sSub>
                  </m:oMath>
                </a14:m>
                <a:r>
                  <a:rPr lang="zh-CN" altLang="en-US" sz="2000" i="1" dirty="0"/>
                  <a:t> </a:t>
                </a:r>
                <a:r>
                  <a:rPr lang="en-US" altLang="zh-CN" sz="2000" i="1" dirty="0"/>
                  <a:t>, c = </a:t>
                </a:r>
                <a14:m>
                  <m:oMath xmlns:m="http://schemas.openxmlformats.org/officeDocument/2006/math">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ⅆ</m:t>
                        </m:r>
                      </m:e>
                      <m:sub>
                        <m:r>
                          <a:rPr lang="zh-CN" altLang="en-US" sz="2000" i="1">
                            <a:latin typeface="Cambria Math" panose="02040503050406030204" pitchFamily="18" charset="0"/>
                          </a:rPr>
                          <m:t>𝑥</m:t>
                        </m:r>
                      </m:sub>
                    </m:sSub>
                    <m:r>
                      <a:rPr lang="zh-CN" altLang="en-US" sz="2000" i="1">
                        <a:latin typeface="Cambria Math" panose="02040503050406030204" pitchFamily="18" charset="0"/>
                      </a:rPr>
                      <m:t>⋅</m:t>
                    </m:r>
                    <m:r>
                      <a:rPr lang="zh-CN" altLang="en-US" sz="2000" i="1">
                        <a:latin typeface="Cambria Math" panose="02040503050406030204" pitchFamily="18" charset="0"/>
                      </a:rPr>
                      <m:t>𝐵</m:t>
                    </m:r>
                  </m:oMath>
                </a14:m>
                <a:r>
                  <a:rPr lang="zh-CN" altLang="en-US" sz="2000" i="1" dirty="0"/>
                  <a:t> </a:t>
                </a:r>
                <a:endParaRPr lang="en-US" altLang="zh-CN" sz="2000" i="1" dirty="0"/>
              </a:p>
              <a:p>
                <a:pPr>
                  <a:lnSpc>
                    <a:spcPct val="150000"/>
                  </a:lnSpc>
                </a:pPr>
                <a:r>
                  <a:rPr lang="zh-CN" altLang="en-US" sz="2000" dirty="0"/>
                  <a:t>（注：为了保证中心算法成立，</a:t>
                </a:r>
                <a:r>
                  <a:rPr lang="en-US" altLang="zh-CN" sz="2000" dirty="0"/>
                  <a:t>a</a:t>
                </a:r>
                <a:r>
                  <a:rPr lang="zh-CN" altLang="en-US" sz="2000" dirty="0"/>
                  <a:t>为正数 ，</a:t>
                </a:r>
                <a14:m>
                  <m:oMath xmlns:m="http://schemas.openxmlformats.org/officeDocument/2006/math">
                    <m:r>
                      <m:rPr>
                        <m:sty m:val="p"/>
                      </m:rPr>
                      <a:rPr lang="zh-CN" altLang="en-US" sz="2000" i="0">
                        <a:latin typeface="Cambria Math" panose="02040503050406030204" pitchFamily="18" charset="0"/>
                      </a:rPr>
                      <m:t>F</m:t>
                    </m:r>
                    <m:d>
                      <m:dPr>
                        <m:ctrlPr>
                          <a:rPr lang="zh-CN" altLang="en-US" sz="2000" i="1">
                            <a:solidFill>
                              <a:srgbClr val="836967"/>
                            </a:solidFill>
                            <a:latin typeface="Cambria Math" panose="02040503050406030204" pitchFamily="18" charset="0"/>
                          </a:rPr>
                        </m:ctrlPr>
                      </m:dPr>
                      <m:e>
                        <m:r>
                          <m:rPr>
                            <m:sty m:val="p"/>
                          </m:rPr>
                          <a:rPr lang="zh-CN" altLang="en-US" sz="2000" i="0">
                            <a:latin typeface="Cambria Math" panose="02040503050406030204" pitchFamily="18" charset="0"/>
                          </a:rPr>
                          <m:t>x</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y</m:t>
                        </m:r>
                      </m:e>
                    </m:d>
                    <m:r>
                      <a:rPr lang="zh-CN" altLang="en-US" sz="2000" i="0">
                        <a:latin typeface="Cambria Math" panose="02040503050406030204" pitchFamily="18" charset="0"/>
                      </a:rPr>
                      <m:t>单调</m:t>
                    </m:r>
                  </m:oMath>
                </a14:m>
                <a:r>
                  <a:rPr lang="zh-CN" altLang="en-US" sz="2000" dirty="0"/>
                  <a:t>增 ）</a:t>
                </a:r>
              </a:p>
            </p:txBody>
          </p:sp>
        </mc:Choice>
        <mc:Fallback xmlns="">
          <p:sp>
            <p:nvSpPr>
              <p:cNvPr id="5" name="文本框 4">
                <a:extLst>
                  <a:ext uri="{FF2B5EF4-FFF2-40B4-BE49-F238E27FC236}">
                    <a16:creationId xmlns:a16="http://schemas.microsoft.com/office/drawing/2014/main" id="{CF1B45DA-27E1-49CD-8DCB-B45CE4A77A1C}"/>
                  </a:ext>
                </a:extLst>
              </p:cNvPr>
              <p:cNvSpPr txBox="1">
                <a:spLocks noRot="1" noChangeAspect="1" noMove="1" noResize="1" noEditPoints="1" noAdjustHandles="1" noChangeArrowheads="1" noChangeShapeType="1" noTextEdit="1"/>
              </p:cNvSpPr>
              <p:nvPr/>
            </p:nvSpPr>
            <p:spPr>
              <a:xfrm>
                <a:off x="234321" y="2487449"/>
                <a:ext cx="6677240" cy="1404552"/>
              </a:xfrm>
              <a:prstGeom prst="rect">
                <a:avLst/>
              </a:prstGeom>
              <a:blipFill>
                <a:blip r:embed="rId4"/>
                <a:stretch>
                  <a:fillRect l="-2281" r="-639" b="-1043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49E5F33-F2C0-4413-AE3E-3C227160763A}"/>
              </a:ext>
            </a:extLst>
          </p:cNvPr>
          <p:cNvPicPr>
            <a:picLocks noChangeAspect="1"/>
          </p:cNvPicPr>
          <p:nvPr/>
        </p:nvPicPr>
        <p:blipFill>
          <a:blip r:embed="rId5"/>
          <a:stretch>
            <a:fillRect/>
          </a:stretch>
        </p:blipFill>
        <p:spPr>
          <a:xfrm>
            <a:off x="7415288" y="1029782"/>
            <a:ext cx="4486275" cy="478155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24DB5BB-8FA1-4979-AF77-5D4D9268DEC0}"/>
                  </a:ext>
                </a:extLst>
              </p:cNvPr>
              <p:cNvSpPr txBox="1"/>
              <p:nvPr/>
            </p:nvSpPr>
            <p:spPr>
              <a:xfrm>
                <a:off x="2703290" y="4297314"/>
                <a:ext cx="4217821" cy="1754326"/>
              </a:xfrm>
              <a:prstGeom prst="rect">
                <a:avLst/>
              </a:prstGeom>
              <a:noFill/>
            </p:spPr>
            <p:txBody>
              <a:bodyPr wrap="none" rtlCol="0">
                <a:spAutoFit/>
              </a:bodyPr>
              <a:lstStyle/>
              <a:p>
                <a:pPr marL="342900" indent="-342900">
                  <a:buFont typeface="+mj-ea"/>
                  <a:buAutoNum type="circleNumDbPlain"/>
                </a:pPr>
                <a:r>
                  <a:rPr lang="zh-CN" altLang="en-US" dirty="0"/>
                  <a:t>在直线上的所有点满足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 0</a:t>
                </a:r>
              </a:p>
              <a:p>
                <a:pPr marL="342900" indent="-342900">
                  <a:buFont typeface="+mj-ea"/>
                  <a:buAutoNum type="circleNumDbPlain"/>
                </a:pPr>
                <a:endParaRPr lang="en-US" altLang="zh-CN" dirty="0"/>
              </a:p>
              <a:p>
                <a:pPr marL="342900" indent="-342900">
                  <a:buFont typeface="+mj-ea"/>
                  <a:buAutoNum type="circleNumDbPlain"/>
                </a:pPr>
                <a:r>
                  <a:rPr lang="zh-CN" altLang="en-US" dirty="0"/>
                  <a:t>在直线上方的所有点满足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&lt; 0</a:t>
                </a:r>
              </a:p>
              <a:p>
                <a:pPr marL="342900" indent="-342900">
                  <a:buFont typeface="+mj-ea"/>
                  <a:buAutoNum type="circleNumDbPlain"/>
                </a:pPr>
                <a:endParaRPr lang="en-US" altLang="zh-CN" dirty="0"/>
              </a:p>
              <a:p>
                <a:pPr marL="342900" indent="-342900">
                  <a:buFont typeface="+mj-ea"/>
                  <a:buAutoNum type="circleNumDbPlain"/>
                </a:pPr>
                <a:r>
                  <a:rPr lang="zh-CN" altLang="en-US" dirty="0"/>
                  <a:t>在直线下方的所有点满足 </a:t>
                </a:r>
                <a14:m>
                  <m:oMath xmlns:m="http://schemas.openxmlformats.org/officeDocument/2006/math">
                    <m:r>
                      <a:rPr lang="zh-CN" altLang="en-US" sz="1800" i="1" smtClean="0">
                        <a:latin typeface="Cambria Math" panose="02040503050406030204" pitchFamily="18" charset="0"/>
                      </a:rPr>
                      <m:t>𝐹</m:t>
                    </m:r>
                    <m:d>
                      <m:dPr>
                        <m:ctrlPr>
                          <a:rPr lang="zh-CN" altLang="en-US" sz="1800" i="1">
                            <a:solidFill>
                              <a:srgbClr val="836967"/>
                            </a:solidFill>
                            <a:latin typeface="Cambria Math" panose="02040503050406030204" pitchFamily="18" charset="0"/>
                          </a:rPr>
                        </m:ctrlPr>
                      </m:dPr>
                      <m:e>
                        <m:r>
                          <a:rPr lang="zh-CN" altLang="en-US" sz="1800" i="1">
                            <a:latin typeface="Cambria Math" panose="02040503050406030204" pitchFamily="18" charset="0"/>
                          </a:rPr>
                          <m:t>𝑥</m:t>
                        </m:r>
                        <m:r>
                          <a:rPr lang="zh-CN" altLang="en-US" sz="1800" i="0">
                            <a:latin typeface="Cambria Math" panose="02040503050406030204" pitchFamily="18" charset="0"/>
                          </a:rPr>
                          <m:t>,</m:t>
                        </m:r>
                        <m:r>
                          <a:rPr lang="zh-CN" altLang="en-US" sz="1800" i="1">
                            <a:latin typeface="Cambria Math" panose="02040503050406030204" pitchFamily="18" charset="0"/>
                          </a:rPr>
                          <m:t>𝑦</m:t>
                        </m:r>
                      </m:e>
                    </m:d>
                  </m:oMath>
                </a14:m>
                <a:r>
                  <a:rPr lang="zh-CN" altLang="en-US" dirty="0"/>
                  <a:t> </a:t>
                </a:r>
                <a:r>
                  <a:rPr lang="en-US" altLang="zh-CN" dirty="0"/>
                  <a:t>&gt; 0</a:t>
                </a:r>
              </a:p>
              <a:p>
                <a:endParaRPr lang="zh-CN" altLang="en-US" dirty="0"/>
              </a:p>
            </p:txBody>
          </p:sp>
        </mc:Choice>
        <mc:Fallback xmlns="">
          <p:sp>
            <p:nvSpPr>
              <p:cNvPr id="9" name="文本框 8">
                <a:extLst>
                  <a:ext uri="{FF2B5EF4-FFF2-40B4-BE49-F238E27FC236}">
                    <a16:creationId xmlns:a16="http://schemas.microsoft.com/office/drawing/2014/main" id="{424DB5BB-8FA1-4979-AF77-5D4D9268DEC0}"/>
                  </a:ext>
                </a:extLst>
              </p:cNvPr>
              <p:cNvSpPr txBox="1">
                <a:spLocks noRot="1" noChangeAspect="1" noMove="1" noResize="1" noEditPoints="1" noAdjustHandles="1" noChangeArrowheads="1" noChangeShapeType="1" noTextEdit="1"/>
              </p:cNvSpPr>
              <p:nvPr/>
            </p:nvSpPr>
            <p:spPr>
              <a:xfrm>
                <a:off x="2703290" y="4297314"/>
                <a:ext cx="4217821" cy="1754326"/>
              </a:xfrm>
              <a:prstGeom prst="rect">
                <a:avLst/>
              </a:prstGeom>
              <a:blipFill>
                <a:blip r:embed="rId6"/>
                <a:stretch>
                  <a:fillRect l="-1445" t="-3472" r="-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061657D-0906-4CFE-A501-26BA0E748B5D}"/>
                  </a:ext>
                </a:extLst>
              </p:cNvPr>
              <p:cNvSpPr txBox="1"/>
              <p:nvPr/>
            </p:nvSpPr>
            <p:spPr>
              <a:xfrm>
                <a:off x="-1" y="4269490"/>
                <a:ext cx="2702791" cy="783869"/>
              </a:xfrm>
              <a:prstGeom prst="rect">
                <a:avLst/>
              </a:prstGeom>
              <a:noFill/>
            </p:spPr>
            <p:txBody>
              <a:bodyPr wrap="none" rtlCol="0">
                <a:spAutoFit/>
              </a:bodyPr>
              <a:lstStyle/>
              <a:p>
                <a:r>
                  <a:rPr lang="zh-CN" altLang="en-US" dirty="0"/>
                  <a:t>我们只需要计算</a:t>
                </a:r>
                <a:endParaRPr lang="en-US" altLang="zh-CN" dirty="0"/>
              </a:p>
              <a:p>
                <a:r>
                  <a:rPr lang="en-US" altLang="zh-CN" dirty="0"/>
                  <a:t>F(M) = </a:t>
                </a:r>
                <a14:m>
                  <m:oMath xmlns:m="http://schemas.openxmlformats.org/officeDocument/2006/math">
                    <m:r>
                      <a:rPr lang="zh-CN" altLang="en-US" i="1" dirty="0" smtClean="0">
                        <a:latin typeface="Cambria Math" panose="02040503050406030204" pitchFamily="18" charset="0"/>
                      </a:rPr>
                      <m:t>𝐹</m:t>
                    </m:r>
                    <m:d>
                      <m:dPr>
                        <m:ctrlPr>
                          <a:rPr lang="zh-CN" altLang="en-US" i="1" dirty="0">
                            <a:solidFill>
                              <a:srgbClr val="836967"/>
                            </a:solidFill>
                            <a:latin typeface="Cambria Math" panose="02040503050406030204" pitchFamily="18" charset="0"/>
                          </a:rPr>
                        </m:ctrlPr>
                      </m:dPr>
                      <m:e>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+1,</m:t>
                        </m:r>
                        <m:sSub>
                          <m:sSubPr>
                            <m:ctrlPr>
                              <a:rPr lang="zh-CN" altLang="en-US" i="1" dirty="0">
                                <a:solidFill>
                                  <a:srgbClr val="836967"/>
                                </a:solidFill>
                                <a:latin typeface="Cambria Math" panose="02040503050406030204" pitchFamily="18" charset="0"/>
                              </a:rPr>
                            </m:ctrlPr>
                          </m:sSubPr>
                          <m:e>
                            <m:r>
                              <a:rPr lang="zh-CN" altLang="en-US" i="1" dirty="0">
                                <a:latin typeface="Cambria Math" panose="02040503050406030204" pitchFamily="18" charset="0"/>
                              </a:rPr>
                              <m:t>𝑦</m:t>
                            </m:r>
                          </m:e>
                          <m:sub>
                            <m:r>
                              <a:rPr lang="zh-CN" altLang="en-US" i="1" dirty="0">
                                <a:latin typeface="Cambria Math" panose="02040503050406030204" pitchFamily="18" charset="0"/>
                              </a:rPr>
                              <m:t>𝑃</m:t>
                            </m:r>
                          </m:sub>
                        </m:sSub>
                        <m:r>
                          <a:rPr lang="zh-CN" altLang="en-US" i="0" dirty="0">
                            <a:latin typeface="Cambria Math" panose="02040503050406030204" pitchFamily="18" charset="0"/>
                          </a:rPr>
                          <m:t>+</m:t>
                        </m:r>
                        <m:f>
                          <m:fPr>
                            <m:ctrlPr>
                              <a:rPr lang="zh-CN" altLang="en-US" i="1" dirty="0">
                                <a:solidFill>
                                  <a:srgbClr val="836967"/>
                                </a:solidFill>
                                <a:latin typeface="Cambria Math" panose="02040503050406030204" pitchFamily="18" charset="0"/>
                              </a:rPr>
                            </m:ctrlPr>
                          </m:fPr>
                          <m:num>
                            <m:r>
                              <a:rPr lang="zh-CN" altLang="en-US" i="0" dirty="0">
                                <a:latin typeface="Cambria Math" panose="02040503050406030204" pitchFamily="18" charset="0"/>
                              </a:rPr>
                              <m:t>1</m:t>
                            </m:r>
                          </m:num>
                          <m:den>
                            <m:r>
                              <a:rPr lang="zh-CN" altLang="en-US" i="0" dirty="0">
                                <a:latin typeface="Cambria Math" panose="02040503050406030204" pitchFamily="18" charset="0"/>
                              </a:rPr>
                              <m:t>2</m:t>
                            </m:r>
                          </m:den>
                        </m:f>
                      </m:e>
                    </m:d>
                  </m:oMath>
                </a14:m>
                <a:endParaRPr lang="zh-CN" altLang="en-US" dirty="0"/>
              </a:p>
            </p:txBody>
          </p:sp>
        </mc:Choice>
        <mc:Fallback xmlns="">
          <p:sp>
            <p:nvSpPr>
              <p:cNvPr id="12" name="文本框 11">
                <a:extLst>
                  <a:ext uri="{FF2B5EF4-FFF2-40B4-BE49-F238E27FC236}">
                    <a16:creationId xmlns:a16="http://schemas.microsoft.com/office/drawing/2014/main" id="{E061657D-0906-4CFE-A501-26BA0E748B5D}"/>
                  </a:ext>
                </a:extLst>
              </p:cNvPr>
              <p:cNvSpPr txBox="1">
                <a:spLocks noRot="1" noChangeAspect="1" noMove="1" noResize="1" noEditPoints="1" noAdjustHandles="1" noChangeArrowheads="1" noChangeShapeType="1" noTextEdit="1"/>
              </p:cNvSpPr>
              <p:nvPr/>
            </p:nvSpPr>
            <p:spPr>
              <a:xfrm>
                <a:off x="-1" y="4269490"/>
                <a:ext cx="2702791" cy="783869"/>
              </a:xfrm>
              <a:prstGeom prst="rect">
                <a:avLst/>
              </a:prstGeom>
              <a:blipFill>
                <a:blip r:embed="rId7"/>
                <a:stretch>
                  <a:fillRect l="-1806" t="-3876"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8688521"/>
      </p:ext>
    </p:extLst>
  </p:cSld>
  <p:clrMapOvr>
    <a:masterClrMapping/>
  </p:clrMapOvr>
  <mc:AlternateContent xmlns:mc="http://schemas.openxmlformats.org/markup-compatibility/2006" xmlns:p14="http://schemas.microsoft.com/office/powerpoint/2010/main">
    <mc:Choice Requires="p14">
      <p:transition spd="slow" p14:dur="2000" advTm="4376"/>
    </mc:Choice>
    <mc:Fallback xmlns="">
      <p:transition spd="slow" advTm="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53" presetClass="entr" presetSubtype="16"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6" grpId="0" animBg="1"/>
      <p:bldP spid="4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TotalTime>
  <Words>5346</Words>
  <Application>Microsoft Office PowerPoint</Application>
  <PresentationFormat>宽屏</PresentationFormat>
  <Paragraphs>918</Paragraphs>
  <Slides>62</Slides>
  <Notes>62</Notes>
  <HiddenSlides>33</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-apple-system</vt:lpstr>
      <vt:lpstr>TheSansMonoCondensed-</vt:lpstr>
      <vt:lpstr>微软雅黑</vt:lpstr>
      <vt:lpstr>Arial</vt:lpstr>
      <vt:lpstr>Calibri</vt:lpstr>
      <vt:lpstr>Cambria Math</vt:lpstr>
      <vt:lpstr>Source Code Pro</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 茂军</cp:lastModifiedBy>
  <cp:revision>386</cp:revision>
  <dcterms:created xsi:type="dcterms:W3CDTF">2017-02-11T06:33:38Z</dcterms:created>
  <dcterms:modified xsi:type="dcterms:W3CDTF">2021-05-09T16:38:57Z</dcterms:modified>
</cp:coreProperties>
</file>